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5"/>
  </p:notesMasterIdLst>
  <p:sldIdLst>
    <p:sldId id="363" r:id="rId2"/>
    <p:sldId id="499" r:id="rId3"/>
    <p:sldId id="510" r:id="rId4"/>
    <p:sldId id="511" r:id="rId5"/>
    <p:sldId id="489" r:id="rId6"/>
    <p:sldId id="512" r:id="rId7"/>
    <p:sldId id="513" r:id="rId8"/>
    <p:sldId id="514" r:id="rId9"/>
    <p:sldId id="515" r:id="rId10"/>
    <p:sldId id="484" r:id="rId11"/>
    <p:sldId id="506" r:id="rId12"/>
    <p:sldId id="500" r:id="rId13"/>
    <p:sldId id="501" r:id="rId14"/>
    <p:sldId id="516" r:id="rId15"/>
    <p:sldId id="518" r:id="rId16"/>
    <p:sldId id="519" r:id="rId17"/>
    <p:sldId id="517" r:id="rId18"/>
    <p:sldId id="503" r:id="rId19"/>
    <p:sldId id="504" r:id="rId20"/>
    <p:sldId id="505" r:id="rId21"/>
    <p:sldId id="485" r:id="rId22"/>
    <p:sldId id="479" r:id="rId23"/>
    <p:sldId id="398" r:id="rId24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ＭＳ Ｐゴシック" pitchFamily="34" charset="-128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3CC33"/>
    <a:srgbClr val="FF6767"/>
    <a:srgbClr val="009900"/>
    <a:srgbClr val="F9F2BF"/>
    <a:srgbClr val="F8E8C0"/>
    <a:srgbClr val="F89108"/>
    <a:srgbClr val="008000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588" autoAdjust="0"/>
    <p:restoredTop sz="89437" autoAdjust="0"/>
  </p:normalViewPr>
  <p:slideViewPr>
    <p:cSldViewPr>
      <p:cViewPr varScale="1">
        <p:scale>
          <a:sx n="107" d="100"/>
          <a:sy n="107" d="100"/>
        </p:scale>
        <p:origin x="-9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>
                <a:latin typeface="ＭＳ Ｐゴシック"/>
              </a:defRPr>
            </a:lvl1pPr>
          </a:lstStyle>
          <a:p>
            <a:pPr>
              <a:defRPr/>
            </a:pPr>
            <a:fld id="{9C712B86-6759-4C1F-A17D-BF80BBD32858}" type="datetimeFigureOut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31338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>
                <a:latin typeface="ＭＳ Ｐゴシック"/>
              </a:defRPr>
            </a:lvl1pPr>
          </a:lstStyle>
          <a:p>
            <a:pPr>
              <a:defRPr/>
            </a:pPr>
            <a:fld id="{D415F5F3-3B40-4D2C-B984-33875BEC0E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79FA3C-76CD-44A8-83BA-9C459D95C6D7}" type="slidenum">
              <a:rPr lang="ru-RU" smtClean="0">
                <a:latin typeface="ＭＳ Ｐゴシック" pitchFamily="34" charset="-128"/>
              </a:rPr>
              <a:pPr/>
              <a:t>1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03C5EB-9B0E-4A16-9472-C8A4F150E004}" type="slidenum">
              <a:rPr lang="ru-RU" smtClean="0">
                <a:latin typeface="ＭＳ Ｐゴシック" pitchFamily="34" charset="-128"/>
              </a:rPr>
              <a:pPr/>
              <a:t>2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BD0EA6-F390-4416-B6BB-09C2B46966C7}" type="slidenum">
              <a:rPr lang="ru-RU" smtClean="0">
                <a:latin typeface="ＭＳ Ｐゴシック" pitchFamily="34" charset="-128"/>
              </a:rPr>
              <a:pPr/>
              <a:t>3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B4EFED-1025-4750-A244-7CD8EC717206}" type="slidenum">
              <a:rPr lang="ru-RU" smtClean="0">
                <a:latin typeface="ＭＳ Ｐゴシック" pitchFamily="34" charset="-128"/>
              </a:rPr>
              <a:pPr/>
              <a:t>5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D5FB36-955B-452F-BD6E-8B8DD11F8219}" type="slidenum">
              <a:rPr lang="ru-RU" smtClean="0">
                <a:latin typeface="ＭＳ Ｐゴシック" pitchFamily="34" charset="-128"/>
              </a:rPr>
              <a:pPr/>
              <a:t>10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037659-2E1A-4AFB-A7F8-622E0A97C18F}" type="slidenum">
              <a:rPr lang="ru-RU" smtClean="0">
                <a:latin typeface="ＭＳ Ｐゴシック" pitchFamily="34" charset="-128"/>
              </a:rPr>
              <a:pPr/>
              <a:t>11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E7538F-7BC3-44C2-974B-5FA6E6B7DC2D}" type="slidenum">
              <a:rPr lang="ru-RU" smtClean="0">
                <a:latin typeface="ＭＳ Ｐゴシック" pitchFamily="34" charset="-128"/>
              </a:rPr>
              <a:pPr/>
              <a:t>12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48898B-D962-499A-BAD8-6B9C07BADD52}" type="slidenum">
              <a:rPr lang="ru-RU" smtClean="0">
                <a:latin typeface="ＭＳ Ｐゴシック" pitchFamily="34" charset="-128"/>
              </a:rPr>
              <a:pPr/>
              <a:t>13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4820" name="Номер слайда 3"/>
          <p:cNvSpPr txBox="1">
            <a:spLocks noGrp="1"/>
          </p:cNvSpPr>
          <p:nvPr/>
        </p:nvSpPr>
        <p:spPr bwMode="auto">
          <a:xfrm>
            <a:off x="377825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 anchor="b"/>
          <a:lstStyle/>
          <a:p>
            <a:pPr algn="r"/>
            <a:fld id="{F6E5EC60-8646-4E28-8DF3-16F48722BE21}" type="slidenum">
              <a:rPr lang="ru-RU" sz="1200"/>
              <a:pPr algn="r"/>
              <a:t>15</a:t>
            </a:fld>
            <a:endParaRPr 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5844" name="Номер слайда 3"/>
          <p:cNvSpPr txBox="1">
            <a:spLocks noGrp="1"/>
          </p:cNvSpPr>
          <p:nvPr/>
        </p:nvSpPr>
        <p:spPr bwMode="auto">
          <a:xfrm>
            <a:off x="3779838" y="9431338"/>
            <a:ext cx="28876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 anchor="b"/>
          <a:lstStyle/>
          <a:p>
            <a:pPr algn="r"/>
            <a:fld id="{3A54ABD2-F503-41CE-9BFC-70A00DCD7D47}" type="slidenum">
              <a:rPr lang="ru-RU" sz="1200"/>
              <a:pPr algn="r"/>
              <a:t>16</a:t>
            </a:fld>
            <a:endParaRPr 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F2D75A-0207-4051-8DCE-AE1FDE5C315A}" type="slidenum">
              <a:rPr lang="ru-RU" smtClean="0">
                <a:latin typeface="ＭＳ Ｐゴシック" pitchFamily="34" charset="-128"/>
              </a:rPr>
              <a:pPr/>
              <a:t>18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66E261-6D29-483E-BA19-392457B75D67}" type="slidenum">
              <a:rPr lang="ru-RU" smtClean="0">
                <a:latin typeface="ＭＳ Ｐゴシック" pitchFamily="34" charset="-128"/>
              </a:rPr>
              <a:pPr/>
              <a:t>19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A52AF1-29F7-413C-AA9D-A3814BC78461}" type="slidenum">
              <a:rPr lang="ru-RU" smtClean="0">
                <a:latin typeface="ＭＳ Ｐゴシック" pitchFamily="34" charset="-128"/>
              </a:rPr>
              <a:pPr/>
              <a:t>20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22D8E4-CC6D-4982-B0CD-5D1394C2EF96}" type="slidenum">
              <a:rPr lang="ru-RU" smtClean="0">
                <a:latin typeface="ＭＳ Ｐゴシック" pitchFamily="34" charset="-128"/>
              </a:rPr>
              <a:pPr/>
              <a:t>21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80F05C-D55F-4A72-A1B9-CA04E1B04C6F}" type="slidenum">
              <a:rPr lang="ru-RU" smtClean="0">
                <a:latin typeface="ＭＳ Ｐゴシック" pitchFamily="34" charset="-128"/>
              </a:rPr>
              <a:pPr/>
              <a:t>22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04E52D-33C9-4D0C-A65B-AFC2ABB1E14D}" type="slidenum">
              <a:rPr lang="ru-RU" smtClean="0">
                <a:latin typeface="ＭＳ Ｐゴシック" pitchFamily="34" charset="-128"/>
              </a:rPr>
              <a:pPr/>
              <a:t>23</a:t>
            </a:fld>
            <a:endParaRPr 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2EC14-DCD7-42A7-8D39-E2D0AD42AAD9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DD3C3-EA62-4982-9FA8-8D6C54F3EE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4317C-48EB-42D0-A7FE-E6E050234FA7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4B089-57CE-43B4-904E-941617400A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2F2AC-9D93-4AB9-84FC-B8A4245A4475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FA923-D102-443E-856C-65AEF3518E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390FE-7A51-4EE9-8B28-19BB68C0BEA6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5FAFC-9F98-4E1B-BE3E-F103D9F43D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79906-9E57-45BE-A166-FC32053ECFCE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C1340-50B2-4010-929C-9A5E84BB57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F18D7-031C-480F-A30C-9C7A862683C9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B8DC9-3764-4854-AA42-15158AEEDF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28184-2D3D-49D5-BF92-BE9FF185A8FA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5B59-6D27-4B35-BDFE-94739C1122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F0A6D-8DC2-4339-959E-C62D6D4A027C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36D71-37EF-409E-B266-A6028BBC31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13E62-3A3B-45D1-A741-33D3621BF0DE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456C2-A2C2-4B27-B1CC-6D27784B4F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C843A-DD84-4DB2-AA39-D2EFBCDD7898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261BD-788C-49D4-84C0-5719279CE7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77D6F-3A36-409F-8114-14A6217FD7E4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E1384-8BA6-479B-83B4-9B1A8B89EC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A9177-8FC6-4F21-AE0D-D16D39144FF3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61770-CC18-4E7C-BB2F-C673B5C9C1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2884CD-89CD-499E-BD47-C2C6BDB7D0B5}" type="datetime1">
              <a:rPr lang="ru-RU"/>
              <a:pPr>
                <a:defRPr/>
              </a:pPr>
              <a:t>03.10.2014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CFADB1-084B-4991-86E9-C6510E3CD9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datai/ekonomika/Mail.ru/0004-006-Effektivnost-reklamy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hyperlink" Target="http://pmdm.ru/assets/images/dreamstime_15026444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www.1zoom.ru/3D_&#1043;&#1088;&#1072;&#1092;&#1080;&#1082;&#1072;/&#1086;&#1073;&#1086;&#1080;/116520/z82.5/" TargetMode="External"/><Relationship Id="rId7" Type="http://schemas.openxmlformats.org/officeDocument/2006/relationships/hyperlink" Target="http://www.sario.sk/userfiles/_novinky/220102011110136_v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upport@e-t-k.ru" TargetMode="External"/><Relationship Id="rId5" Type="http://schemas.openxmlformats.org/officeDocument/2006/relationships/hyperlink" Target="mailto:smev@gosuslugi.ru" TargetMode="External"/><Relationship Id="rId4" Type="http://schemas.openxmlformats.org/officeDocument/2006/relationships/hyperlink" Target="mailto:smev@minsvyaz.ru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oskazna.ru/forum" TargetMode="External"/><Relationship Id="rId3" Type="http://schemas.openxmlformats.org/officeDocument/2006/relationships/image" Target="../media/image19.png"/><Relationship Id="rId7" Type="http://schemas.openxmlformats.org/officeDocument/2006/relationships/hyperlink" Target="http://www.forum.minsvyaz.r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bankir.ru/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/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Федеральное казначейство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628775"/>
            <a:ext cx="9144000" cy="247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en-US" sz="16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Lucida Grande"/>
            </a:endParaRPr>
          </a:p>
          <a:p>
            <a:pPr algn="ctr">
              <a:defRPr/>
            </a:pPr>
            <a:endParaRPr lang="en-US" sz="16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Lucida Grande"/>
            </a:endParaRPr>
          </a:p>
          <a:p>
            <a:pPr algn="ctr">
              <a:defRPr/>
            </a:pPr>
            <a:endParaRPr lang="ru-RU" sz="16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Lucida Grande"/>
            </a:endParaRPr>
          </a:p>
          <a:p>
            <a:pPr algn="ctr">
              <a:defRPr/>
            </a:pPr>
            <a:endParaRPr lang="en-US" sz="16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Lucida Grande"/>
            </a:endParaRPr>
          </a:p>
          <a:p>
            <a:pPr algn="ctr">
              <a:defRPr/>
            </a:pPr>
            <a:r>
              <a:rPr lang="ru-RU" sz="25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Lucida Grande"/>
              </a:rPr>
              <a:t>Государственная информационная система</a:t>
            </a:r>
          </a:p>
          <a:p>
            <a:pPr algn="ctr">
              <a:defRPr/>
            </a:pPr>
            <a:r>
              <a:rPr lang="ru-RU" sz="25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Lucida Grande"/>
              </a:rPr>
              <a:t>о</a:t>
            </a:r>
          </a:p>
          <a:p>
            <a:pPr algn="ctr">
              <a:defRPr/>
            </a:pPr>
            <a:r>
              <a:rPr lang="ru-RU" sz="25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Lucida Grande"/>
              </a:rPr>
              <a:t>государственных и муниципальных платежах</a:t>
            </a:r>
          </a:p>
          <a:p>
            <a:pPr algn="ctr">
              <a:defRPr/>
            </a:pPr>
            <a:endParaRPr lang="ru-RU" sz="16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Lucida Grande"/>
            </a:endParaRPr>
          </a:p>
        </p:txBody>
      </p:sp>
      <p:sp>
        <p:nvSpPr>
          <p:cNvPr id="2052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C3E6ABCD-BCCB-4511-94E9-3D06C3AFB5ED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1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5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3F10DD94-AE70-4FE3-9F58-C0AAFACFFD75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2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0" y="-11113"/>
            <a:ext cx="9144000" cy="101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Федеральный закон от 27 июля 2010 года № 210-ФЗ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«Об организации предоставления государственных и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муниципальных услуг»</a:t>
            </a:r>
          </a:p>
        </p:txBody>
      </p:sp>
      <p:pic>
        <p:nvPicPr>
          <p:cNvPr id="3076" name="Picture 2" descr="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196975"/>
            <a:ext cx="877888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03350" y="1268413"/>
            <a:ext cx="7561263" cy="739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Государственная программа Российской Федерации «ИНФОРМАЦИОННОЕ ОБЩЕСТВО (2011 – 2020 годы)», утвержденная распоряжением Правительства Российской Федерации от 20 октября 2010 г. № 1815-р</a:t>
            </a: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179388" y="2133600"/>
            <a:ext cx="87852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В рамках Государственной программы Российской Федерации "Информационное общество (2011 - 2020 годы) предусмотрена система мероприятий, к числу которых относится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:</a:t>
            </a:r>
          </a:p>
          <a:p>
            <a:pPr algn="just" eaLnBrk="0" hangingPunct="0">
              <a:defRPr/>
            </a:pPr>
            <a:endParaRPr lang="en-US" sz="1400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1.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перевод услуг, предоставляемых органами власти населению, в электронную форму; 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en-US" sz="1400" b="1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2.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полномасштабное применение электронного документооборота; 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en-US" sz="1400" b="1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3.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создание единой системы справочников и классификаторов, используемых в государственных (муниципальных) информационных системах; 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en-US" sz="1400" b="1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4.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создание организационно-технологической инфраструктуры для осуществления электронных платежей при оплате государственных услуг.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1258888" y="4976813"/>
            <a:ext cx="7681912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Ключевая роль в электронной модели государственного управления отводится государственной интегрированной информационной системе управления общественными финансами "Электронный бюджет"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Times New Roman" pitchFamily="18" charset="0"/>
              </a:rPr>
              <a:t>, в связи с этим построение и развитие государственных информационных ресурсов наряду с кассовым обслуживанием исполнения бюджетов бюджетной системы РФ, учетом и отчетностью, финансовым контролем является одним из основных направлений деятельности Федерального казначейства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80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5157788"/>
            <a:ext cx="758825" cy="86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-20638"/>
            <a:ext cx="91440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Федеральный закон от 27 июля 2010 года № 210-ФЗ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«Об организации предоставления государственных и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муниципальных услуг»</a:t>
            </a:r>
          </a:p>
        </p:txBody>
      </p:sp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827088" y="1008063"/>
            <a:ext cx="831691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Статья 21.3 Государственная информационная система о государственных и муниципальных платежах Федерального закона от 27.07.2010 № 210-ФЗ «Об организации предоставления государственных и муниципальных услуг»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025" y="1651000"/>
            <a:ext cx="9036050" cy="494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3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1. 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ГИС ГМП является информационной системой, предназначенной  для размещения и получения информации об уплате физическими и юридическими лицами </a:t>
            </a:r>
            <a:r>
              <a:rPr lang="ru-RU" sz="1300" u="sng" spc="7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платежей за оказание государственных и муниципальных услуг, услуг, указанных в части 3 статьи 1 и части 1 статьи 9 настоящего Федерального закона, платежей, являющихся источниками формирования доходов бюджетов бюджетной системы Российской Федерации, а также иных платежей, в случаях, предусмотренных федеральными законами.</a:t>
            </a:r>
          </a:p>
          <a:p>
            <a:pPr algn="just">
              <a:defRPr/>
            </a:pPr>
            <a:endParaRPr lang="ru-RU" sz="400" dirty="0">
              <a:solidFill>
                <a:schemeClr val="accent6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algn="just">
              <a:defRPr/>
            </a:pPr>
            <a:r>
              <a:rPr lang="ru-RU" sz="13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2. 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Создание, ведение, развитие и обслуживание ГИС ГМП осуществляет Федеральное казначейство.</a:t>
            </a:r>
          </a:p>
          <a:p>
            <a:pPr algn="just">
              <a:defRPr/>
            </a:pPr>
            <a:endParaRPr lang="ru-RU" sz="400" dirty="0">
              <a:solidFill>
                <a:schemeClr val="accent6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algn="just">
              <a:defRPr/>
            </a:pPr>
            <a:r>
              <a:rPr lang="ru-RU" sz="13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3. 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Порядок ведения ГИС ГМП устанавливает Федеральное казначейство по согласованию с Центральным Банком Российской Федерации. Указанным порядком определяются: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перечень информации, необходимой для уплаты, включая подлежащую уплате сумму, порядок её получения и предоставления;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перечень информации об уплате, порядок её получения и предоставления;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порядок доступа к ГИС ГМП.</a:t>
            </a:r>
          </a:p>
          <a:p>
            <a:pPr algn="just">
              <a:defRPr/>
            </a:pPr>
            <a:endParaRPr lang="ru-RU" sz="400" dirty="0">
              <a:solidFill>
                <a:schemeClr val="accent6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algn="just">
              <a:defRPr/>
            </a:pPr>
            <a:r>
              <a:rPr lang="ru-RU" sz="13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4. 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Банк, иная кредитная организация, организация федеральной почтовой связи, территориальный орган Федерального казначейства (иной орган, осуществляющий открытие и ведение лицевых счетов в соответствии с бюджетным законодательством Российской Федерации), в том числе производящие расчеты в электронной форме, а также иные органы или организации, через которые производится уплата денежных средств заявителем за государственные и муниципальные услуги, услуги, указанные в части 3 статьи 1 и части 1 статьи 9 настоящего Федерального закона, а также иных платежей, являющихся источниками формирования доходов бюджетов бюджетной системы Российской Федерации обязаны </a:t>
            </a:r>
            <a:r>
              <a:rPr lang="ru-RU" sz="1300" u="sng" spc="7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незамедлительно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  направлять информацию об их уплате в ГИС ГМП.</a:t>
            </a:r>
          </a:p>
          <a:p>
            <a:pPr algn="just">
              <a:defRPr/>
            </a:pPr>
            <a:endParaRPr lang="ru-RU" sz="400" dirty="0">
              <a:solidFill>
                <a:schemeClr val="accent6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algn="just">
              <a:defRPr/>
            </a:pPr>
            <a:r>
              <a:rPr lang="ru-RU" sz="13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5. 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Государственные и муниципальные учреждения после осуществления начисления суммы, подлежащей оплате заявителем за предоставляемые услуги, указанные в части 3 статьи 1 и части 1 статьи 9 настоящего Федерального закона, а также иных платежей, в случаях предусмотренных федеральными законами, обязаны </a:t>
            </a:r>
            <a:r>
              <a:rPr lang="ru-RU" sz="1300" u="sng" spc="7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незамедлительно</a:t>
            </a:r>
            <a:r>
              <a:rPr lang="ru-RU" sz="1300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itchFamily="34" charset="0"/>
              </a:rPr>
              <a:t> направлять информацию, необходимую для её уплаты в ГИС ГМП.</a:t>
            </a:r>
          </a:p>
        </p:txBody>
      </p:sp>
      <p:pic>
        <p:nvPicPr>
          <p:cNvPr id="4101" name="Picture 9" descr="3d-design-free-3d-wallpaper-for-desktop_800x600_812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006475"/>
            <a:ext cx="719138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361F82AE-179B-4353-9694-48B724A5461B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3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-30163"/>
            <a:ext cx="91440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Федеральный закон от 27 июля 2010 года № 210-ФЗ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«Об организации предоставления государственных и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муниципальных услуг»</a:t>
            </a:r>
          </a:p>
        </p:txBody>
      </p:sp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1214438" y="981075"/>
            <a:ext cx="77501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Статья 7.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Требования к взаимодействию с заявителем при предоставлении государственных и муниципальных услуг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357188" y="1785938"/>
            <a:ext cx="835818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  <a:p>
            <a:pPr algn="just"/>
            <a:endParaRPr lang="ru-RU" sz="1100">
              <a:latin typeface="Arial" pitchFamily="34" charset="0"/>
            </a:endParaRPr>
          </a:p>
        </p:txBody>
      </p:sp>
      <p:pic>
        <p:nvPicPr>
          <p:cNvPr id="5125" name="Picture 2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52513"/>
            <a:ext cx="7921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1"/>
          <p:cNvSpPr>
            <a:spLocks noChangeArrowheads="1"/>
          </p:cNvSpPr>
          <p:nvPr/>
        </p:nvSpPr>
        <p:spPr bwMode="auto">
          <a:xfrm>
            <a:off x="250825" y="1844675"/>
            <a:ext cx="8642350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just" eaLnBrk="0" hangingPunct="0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1. Органы, предоставляющие государственные услуги, и органы, предоставляющие муниципальные услуги, </a:t>
            </a:r>
            <a:r>
              <a:rPr lang="ru-RU" sz="1400" u="sng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не вправе требовать от заявителя:</a:t>
            </a:r>
          </a:p>
          <a:p>
            <a:pPr indent="342900" algn="just" eaLnBrk="0" hangingPunct="0">
              <a:defRPr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Arial" pitchFamily="34" charset="0"/>
            </a:endParaRPr>
          </a:p>
          <a:p>
            <a:pPr indent="342900" algn="just" eaLnBrk="0" hangingPunct="0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1) </a:t>
            </a:r>
            <a:r>
              <a:rPr lang="ru-RU" sz="1400" u="sng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представления документов и информации или осуществления действий, представление или осуществление которых не предусмотрено нормативными правовыми актами, регулирующими отношения, возникающие в связи с предоставлением государственных и муниципальных услуг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;</a:t>
            </a:r>
          </a:p>
          <a:p>
            <a:pPr indent="342900" algn="just" eaLnBrk="0" hangingPunct="0">
              <a:defRPr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  <a:ea typeface="Calibri" pitchFamily="34" charset="0"/>
              <a:cs typeface="Arial" pitchFamily="34" charset="0"/>
            </a:endParaRPr>
          </a:p>
          <a:p>
            <a:pPr indent="342900" algn="just" eaLnBrk="0" hangingPunct="0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2) </a:t>
            </a:r>
            <a:r>
              <a:rPr lang="ru-RU" sz="1400" u="sng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представления документов и информации, в том числе подтверждающих внесение заявителем платы за предоставление государственных и муниципальных услуг,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 которые находятся в распоряжении органов, предоставляющих государственные услуги, органов, предоставляющих муниципальные услуги, иных государственных органов, органов местного самоуправления либо подведомственных государственным органам или органам местного самоуправления организаций, участвующих в предоставлении предусмотренных частью 1 статьи 1 настоящего Федерального закона государственных и муниципальных услуг, в соответствии с нормативными правовыми актами Российской Федерации, нормативными правовыми актами субъектов Российской Федерации, муниципальными правовыми актами, за исключением документов, включенных в определенный частью 6 настоящей статьи перечень документов. Заявитель вправе представить указанные документы и информацию в органы, предоставляющие государственные услуги, и органы, предоставляющие муниципальные услуги, по собственной инициативе;</a:t>
            </a:r>
          </a:p>
          <a:p>
            <a:pPr indent="342900" algn="just" eaLnBrk="0" hangingPunct="0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(в ред. Федерального закона от 28.07.2012 N 133-ФЗ)</a:t>
            </a:r>
          </a:p>
        </p:txBody>
      </p:sp>
      <p:sp>
        <p:nvSpPr>
          <p:cNvPr id="512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1FD11038-8B38-496B-8681-CA49B5D1ABF5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4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5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0066DB4B-5F8D-4B41-9E8B-2CFED2F982B4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5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0" y="-11113"/>
            <a:ext cx="9144000" cy="101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Федеральный закон от 27 июля 2010 года № 210-ФЗ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«Об организации предоставления государственных и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муниципальных услуг»</a:t>
            </a:r>
          </a:p>
        </p:txBody>
      </p:sp>
      <p:sp>
        <p:nvSpPr>
          <p:cNvPr id="8" name="Rectangle 36"/>
          <p:cNvSpPr>
            <a:spLocks/>
          </p:cNvSpPr>
          <p:nvPr/>
        </p:nvSpPr>
        <p:spPr bwMode="auto">
          <a:xfrm>
            <a:off x="3275856" y="1340768"/>
            <a:ext cx="2592288" cy="720080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Бюджетный кодекс РФ</a:t>
            </a:r>
            <a:endParaRPr lang="ru-RU" sz="1300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  <a:p>
            <a:pPr algn="ctr">
              <a:defRPr/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Статья 160.1, Статья 166.1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9" name="Rectangle 36"/>
          <p:cNvSpPr>
            <a:spLocks/>
          </p:cNvSpPr>
          <p:nvPr/>
        </p:nvSpPr>
        <p:spPr bwMode="auto">
          <a:xfrm>
            <a:off x="179512" y="1340768"/>
            <a:ext cx="2592288" cy="720080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Налоговый кодекс РФ</a:t>
            </a:r>
            <a:endParaRPr lang="ru-RU" sz="1300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  <a:p>
            <a:pPr algn="ctr">
              <a:defRPr/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Статья 102, Статья 333.18</a:t>
            </a:r>
          </a:p>
        </p:txBody>
      </p:sp>
      <p:sp>
        <p:nvSpPr>
          <p:cNvPr id="10" name="Rectangle 36"/>
          <p:cNvSpPr>
            <a:spLocks/>
          </p:cNvSpPr>
          <p:nvPr/>
        </p:nvSpPr>
        <p:spPr bwMode="auto">
          <a:xfrm>
            <a:off x="251520" y="4725144"/>
            <a:ext cx="2592288" cy="1584176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Федеральный закон от 25 июля 2002 года № 115-ФЗ </a:t>
            </a:r>
          </a:p>
          <a:p>
            <a:pPr algn="ctr">
              <a:defRPr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«О правовом положении иностранных граждан в Российской Федерации»</a:t>
            </a:r>
          </a:p>
          <a:p>
            <a:pPr algn="ctr">
              <a:defRPr/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Статья 6.1 , Статья 13.1 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1" name="Rectangle 36"/>
          <p:cNvSpPr>
            <a:spLocks/>
          </p:cNvSpPr>
          <p:nvPr/>
        </p:nvSpPr>
        <p:spPr bwMode="auto">
          <a:xfrm>
            <a:off x="3347864" y="4725144"/>
            <a:ext cx="2520280" cy="1584176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Федеральный закон от 15 августа 1996 года № 114-ФЗ </a:t>
            </a:r>
          </a:p>
          <a:p>
            <a:pPr algn="ctr">
              <a:defRPr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«О порядке выезда из Российской Федерации и въезда в Российскую Федерацию»</a:t>
            </a:r>
          </a:p>
          <a:p>
            <a:pPr algn="ctr">
              <a:defRPr/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пункт 4 Статьи 8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2" name="Rectangle 36"/>
          <p:cNvSpPr>
            <a:spLocks/>
          </p:cNvSpPr>
          <p:nvPr/>
        </p:nvSpPr>
        <p:spPr bwMode="auto">
          <a:xfrm>
            <a:off x="6372200" y="4725144"/>
            <a:ext cx="2520280" cy="1584176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Федеральный закон от 7 июля 2003 года № 126-ФЗ  «О связи»</a:t>
            </a:r>
          </a:p>
          <a:p>
            <a:pPr algn="ctr">
              <a:defRPr/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пункт 2.1. Статьи 30</a:t>
            </a:r>
          </a:p>
        </p:txBody>
      </p:sp>
      <p:sp>
        <p:nvSpPr>
          <p:cNvPr id="14" name="Rectangle 36"/>
          <p:cNvSpPr>
            <a:spLocks/>
          </p:cNvSpPr>
          <p:nvPr/>
        </p:nvSpPr>
        <p:spPr bwMode="auto">
          <a:xfrm>
            <a:off x="6444208" y="1340768"/>
            <a:ext cx="2592288" cy="720080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300" b="1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Кодекс об административных правонарушениях</a:t>
            </a:r>
            <a:endParaRPr lang="ru-RU" sz="130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  <a:p>
            <a:pPr algn="ctr">
              <a:defRPr/>
            </a:pPr>
            <a:r>
              <a:rPr lang="ru-RU" sz="130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Статья 19.7, Статья 32.2</a:t>
            </a:r>
          </a:p>
        </p:txBody>
      </p:sp>
      <p:sp>
        <p:nvSpPr>
          <p:cNvPr id="6166" name="Line 8"/>
          <p:cNvSpPr>
            <a:spLocks noChangeShapeType="1"/>
          </p:cNvSpPr>
          <p:nvPr/>
        </p:nvSpPr>
        <p:spPr bwMode="auto">
          <a:xfrm flipH="1" flipV="1">
            <a:off x="1403350" y="2060575"/>
            <a:ext cx="0" cy="792163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67" name="Line 8"/>
          <p:cNvSpPr>
            <a:spLocks noChangeShapeType="1"/>
          </p:cNvSpPr>
          <p:nvPr/>
        </p:nvSpPr>
        <p:spPr bwMode="auto">
          <a:xfrm flipH="1" flipV="1">
            <a:off x="4500563" y="2060575"/>
            <a:ext cx="0" cy="792163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68" name="Line 8"/>
          <p:cNvSpPr>
            <a:spLocks noChangeShapeType="1"/>
          </p:cNvSpPr>
          <p:nvPr/>
        </p:nvSpPr>
        <p:spPr bwMode="auto">
          <a:xfrm flipH="1" flipV="1">
            <a:off x="7667625" y="2060575"/>
            <a:ext cx="0" cy="792163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69" name="Line 8"/>
          <p:cNvSpPr>
            <a:spLocks noChangeShapeType="1"/>
          </p:cNvSpPr>
          <p:nvPr/>
        </p:nvSpPr>
        <p:spPr bwMode="auto">
          <a:xfrm flipH="1">
            <a:off x="1547813" y="3933825"/>
            <a:ext cx="0" cy="782638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70" name="Line 8"/>
          <p:cNvSpPr>
            <a:spLocks noChangeShapeType="1"/>
          </p:cNvSpPr>
          <p:nvPr/>
        </p:nvSpPr>
        <p:spPr bwMode="auto">
          <a:xfrm flipH="1">
            <a:off x="4572000" y="3933825"/>
            <a:ext cx="0" cy="782638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71" name="Line 8"/>
          <p:cNvSpPr>
            <a:spLocks noChangeShapeType="1"/>
          </p:cNvSpPr>
          <p:nvPr/>
        </p:nvSpPr>
        <p:spPr bwMode="auto">
          <a:xfrm flipH="1">
            <a:off x="7596188" y="3933825"/>
            <a:ext cx="0" cy="782638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971550" y="2276475"/>
            <a:ext cx="863600" cy="4318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связанные нормы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67175" y="2276475"/>
            <a:ext cx="865188" cy="4318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связанные нормы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35825" y="2276475"/>
            <a:ext cx="865188" cy="4318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связанные нормы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6013" y="4076700"/>
            <a:ext cx="863600" cy="4318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связанные нормы</a:t>
            </a:r>
          </a:p>
        </p:txBody>
      </p:sp>
      <p:sp>
        <p:nvSpPr>
          <p:cNvPr id="7" name="Rectangle 36"/>
          <p:cNvSpPr>
            <a:spLocks/>
          </p:cNvSpPr>
          <p:nvPr/>
        </p:nvSpPr>
        <p:spPr bwMode="auto">
          <a:xfrm>
            <a:off x="179512" y="2852936"/>
            <a:ext cx="8856984" cy="1080120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Федеральный закона от 27 июля 2010 г. № 210-ФЗ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«Об организации предоставления государственных и муниципальных услуг»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Статья 21.3 Государственная информационная система о государственных и муниципальных платежах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0200" y="4076700"/>
            <a:ext cx="863600" cy="4318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связанные нормы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64388" y="4076700"/>
            <a:ext cx="863600" cy="4318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связанные нормы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3333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С 1 января 2013 года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388" y="1052513"/>
            <a:ext cx="8713787" cy="5400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Бюджетный кодекс Российской Федерации</a:t>
            </a:r>
            <a:endParaRPr lang="en-US" sz="16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4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Ст.160.1. Бюджетные полномочия главного администратора (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администратора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) доходов бюджета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2.Администратор доходов бюджета обладает следующими бюджетными полномочиями: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Представляет информацию, необходимую для уплаты денежных средств физическими и юридическими лицами за государственные и муниципальные услуги, а также иных платежей, являющихся источниками формирования доходов бюджетов бюджетной системы Российской Федерации,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соответствии с порядком, установленным 210-ФЗ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7800" algn="just">
              <a:defRPr/>
            </a:pPr>
            <a:endParaRPr lang="ru-RU" sz="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Ст.166.1. Бюджетные полномочия Федерального казначейства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1.Федеральное казначейство обладает следующими бюджетными полномочиями: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осуществляет создание, ведение, развитие и обслуживание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;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устанавливает по согласованию с Банком России в соответствии с 210-ФЗ Порядок ведения ГИС ГМП</a:t>
            </a:r>
          </a:p>
          <a:p>
            <a:pPr algn="just">
              <a:defRPr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Налоговый кодекс Российской Федерации </a:t>
            </a:r>
            <a:endParaRPr lang="en-US" sz="16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4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Ст.102. Налоговая тайна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Налоговую тайну составляют любые полученные налоговым органом, органами внутренних дел, следственными органами, органом государственного внебюджетного фонда и таможенным органом сведения о налогоплательщике,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за исключением сведений: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6)представляемых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предусмотренную 210-ФЗ. 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7800" algn="just">
              <a:defRPr/>
            </a:pPr>
            <a:endParaRPr lang="ru-RU" sz="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Ст.333.18 части второй Налогового кодекса Российской Федерации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3. Факт уплаты государственной пошлины плательщиком подтверждается также с использованием информации об уплате государственной пошлины, содержащейся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предусмотренной 210-ФЗ.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При наличии информации об уплате государственной пошлины, содержащейся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дополнительное подтверждение уплаты плательщиком государственной пошлины не требуется.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172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BC335C85-96D5-428B-9FDF-412407205D04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6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3333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С 1 января 2013 года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388" y="1125538"/>
            <a:ext cx="8713787" cy="5230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5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Федеральный закон от 25 июля 2002 года № 115-ФЗ </a:t>
            </a:r>
          </a:p>
          <a:p>
            <a:pPr algn="ctr">
              <a:defRPr/>
            </a:pPr>
            <a:r>
              <a:rPr lang="ru-RU" sz="15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«О правовом положении иностранных граждан в Российской Федерации»</a:t>
            </a:r>
            <a:endParaRPr lang="en-US" sz="15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4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Ст.6.1. Временное пребывание иностранных граждан, прибывших в Российскую Федерацию в порядке, не требующем получения визы 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2.Для получения разрешения на временное проживание иностранный гражданин, прибывший в Российскую Федерацию в порядке, не требующем получение визы, подает в территориальный орган федерального органа исполнительной власти в сфере миграции: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4)квитанцию об уплате государственной пошлины за выдачу разрешения на временное проживание. Указанную квитанцию данный иностранный гражданин вправе представить по собственной инициативе. В случае </a:t>
            </a:r>
            <a:r>
              <a:rPr lang="ru-RU" sz="14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непредоставления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указанной квитанции федеральный орган исполнительной власти в сфере миграции или его территориальный орган проверяет факт уплаты государственной пошлины за выдачу данному гражданину разрешения на временное проживание с использованием информации об уплате, содержащейся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endParaRPr lang="ru-RU" sz="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Ст.13.1. Трудовая деятельность граждан, прибывших в Российскую Федерацию в порядке, не требующем получения визы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3. Одновременно с заявлением, указанным в п.2 настоящей статьи, иностранным гражданином предоставляется:</a:t>
            </a:r>
          </a:p>
          <a:p>
            <a:pPr marL="177800"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3)квитанция об уплате государственной пошлины за выдачу разрешения на работу. Указанную квитанцию данный иностранный гражданин вправе представить по собственной инициативе. В случае непредставления указанной квитанции федеральный орган исполнительной власти в сфере миграции или его территориальный орган проверяет факт уплаты государственной пошлины за выдачу  данному иностранному гражданину разрешения на работу с использованием информации об уплате, содержащейся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 </a:t>
            </a:r>
          </a:p>
        </p:txBody>
      </p:sp>
      <p:sp>
        <p:nvSpPr>
          <p:cNvPr id="8196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15E4D6E5-5AFA-4266-B9DD-ABEE13767F9D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7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3333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С 1 января 2013 года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388" y="1268413"/>
            <a:ext cx="8785225" cy="4600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1500" b="1" u="sng" dirty="0"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Федеральный закон от 15 августа 1996 года № 114-ФЗ </a:t>
            </a:r>
          </a:p>
          <a:p>
            <a:pPr algn="ctr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«О порядке выезда из Российской Федерации и въезда в Российскую Федерацию</a:t>
            </a:r>
            <a:r>
              <a:rPr lang="ru-RU" sz="15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»</a:t>
            </a:r>
            <a:endParaRPr lang="en-US" sz="15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4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7800" indent="-177800" algn="just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ч.8 Ст.8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За выдачу паспорта, за внесение в него изменений уплачивается государственная пошлина, размер и порядок уплаты которой устанавливается законодательством Российской Федерации о налогах и сборах. Факт уплаты плательщиком государственной пошлины подтверждается способами, которые установлены законодательством о налогах и сборах в том числе с использованием информации об уплате государственной пошлины, содержащейся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ГИС ГМП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15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15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Федеральный закон от 7 июля 2003 года № 126-ФЗ  </a:t>
            </a:r>
          </a:p>
          <a:p>
            <a:pPr algn="ctr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«О связи»</a:t>
            </a:r>
            <a:endParaRPr lang="en-US" sz="16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4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7800" indent="-177800" algn="just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п.2.1 Ст.30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случае, если документ, указанный в подпункте 5 пункта 2 настоящей статьи, не представлен соискателем лицензии по собственной инициативе, лицензирующий орган проверяет факт уплаты заявителем государственной пошлины с использованием информации об уплате государственной пошлины, содержащейся в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</a:t>
            </a:r>
          </a:p>
          <a:p>
            <a:pPr algn="just">
              <a:defRPr/>
            </a:pPr>
            <a:endParaRPr lang="ru-RU" sz="15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endParaRPr lang="ru-RU" sz="15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220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05CD5A9E-0A2B-4F2A-BEE7-F9EFE461A132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8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3333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С 1 января 2013 года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388" y="1196975"/>
            <a:ext cx="8785225" cy="477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16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Кодекс Российской Федерации об административных правонарушениях</a:t>
            </a:r>
          </a:p>
          <a:p>
            <a:pPr algn="just">
              <a:defRPr/>
            </a:pPr>
            <a:endParaRPr lang="ru-RU" sz="1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Ст.32.2. Исполнение постановления о наложении административного штрафа</a:t>
            </a:r>
          </a:p>
          <a:p>
            <a:pPr marL="177800"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5.При отсутствии документа, свидетельствующего об уплате административного штрафа, и информации об уплате административного штрафа в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по истечение срока, указанного в части 1 настоящей статьи, судья, орган, должностное лицо, вынесшие постановление, направляют в течение трех суток постановление о наложении административного  штрафа с отметкой о его неуплате судебному приставу – исполнителю для исполнения в порядке, предусмотренном федеральным законодательством. </a:t>
            </a:r>
          </a:p>
          <a:p>
            <a:pPr marL="177800"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8. Банк или кредитная организация, организация федеральной почтовой связи, платежный агент, осуществляющий деятельность по приему платежей физических лиц, или банковский платежный агент (субагент), осуществляющий деятельность в соответствии с Федеральным законом «О национальной платежной системе», которым уплачивается сумма административного штрафа, обязаны незамедлительно после уплаты административного штрафа лицом, привлеченным к административной ответственности, направлять информацию об уплате административного штрафа в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ГИС ГМП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предусмотренную 210-ФЗ.</a:t>
            </a:r>
          </a:p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endParaRPr lang="ru-RU" sz="1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244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17DCD053-058F-4D0F-9554-4084EF98C11B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9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pitchFamily="34" charset="0"/>
              </a:rPr>
              <a:t>Схема информационного взаимодействия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pitchFamily="34" charset="0"/>
              </a:rPr>
              <a:t>участников </a:t>
            </a:r>
            <a:r>
              <a:rPr lang="en-US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pitchFamily="34" charset="0"/>
              </a:rPr>
              <a:t>ГИС ГМП</a:t>
            </a:r>
          </a:p>
        </p:txBody>
      </p:sp>
      <p:sp>
        <p:nvSpPr>
          <p:cNvPr id="11267" name="Rectangle 3"/>
          <p:cNvSpPr>
            <a:spLocks/>
          </p:cNvSpPr>
          <p:nvPr/>
        </p:nvSpPr>
        <p:spPr bwMode="auto">
          <a:xfrm>
            <a:off x="709613" y="5445125"/>
            <a:ext cx="14859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 1. Начислен</a:t>
            </a:r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ие</a:t>
            </a:r>
            <a:endParaRPr lang="en-US" sz="120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Arial Bold"/>
            </a:endParaRPr>
          </a:p>
        </p:txBody>
      </p:sp>
      <p:sp>
        <p:nvSpPr>
          <p:cNvPr id="11268" name="Rectangle 4"/>
          <p:cNvSpPr>
            <a:spLocks/>
          </p:cNvSpPr>
          <p:nvPr/>
        </p:nvSpPr>
        <p:spPr bwMode="auto">
          <a:xfrm>
            <a:off x="1273175" y="1125538"/>
            <a:ext cx="1498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 2. Информация о</a:t>
            </a:r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 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начислениях</a:t>
            </a:r>
          </a:p>
        </p:txBody>
      </p:sp>
      <p:sp>
        <p:nvSpPr>
          <p:cNvPr id="11269" name="Line 8"/>
          <p:cNvSpPr>
            <a:spLocks noChangeShapeType="1"/>
          </p:cNvSpPr>
          <p:nvPr/>
        </p:nvSpPr>
        <p:spPr bwMode="auto">
          <a:xfrm flipH="1">
            <a:off x="2195513" y="3213100"/>
            <a:ext cx="1223962" cy="0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1270" name="Rectangle 12"/>
          <p:cNvSpPr>
            <a:spLocks/>
          </p:cNvSpPr>
          <p:nvPr/>
        </p:nvSpPr>
        <p:spPr bwMode="auto">
          <a:xfrm>
            <a:off x="1255713" y="1844675"/>
            <a:ext cx="18034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4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. Квитированные платежи и начисления</a:t>
            </a:r>
          </a:p>
        </p:txBody>
      </p:sp>
      <p:sp>
        <p:nvSpPr>
          <p:cNvPr id="11271" name="Rectangle 13"/>
          <p:cNvSpPr>
            <a:spLocks/>
          </p:cNvSpPr>
          <p:nvPr/>
        </p:nvSpPr>
        <p:spPr bwMode="auto">
          <a:xfrm>
            <a:off x="900113" y="4508500"/>
            <a:ext cx="12954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4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. Квитированные платежи и</a:t>
            </a:r>
            <a:endParaRPr lang="ru-RU" sz="120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Arial Bold"/>
            </a:endParaRPr>
          </a:p>
          <a:p>
            <a:pPr algn="ctr"/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 начисления</a:t>
            </a:r>
          </a:p>
        </p:txBody>
      </p:sp>
      <p:sp>
        <p:nvSpPr>
          <p:cNvPr id="11272" name="AutoShape 14"/>
          <p:cNvSpPr>
            <a:spLocks/>
          </p:cNvSpPr>
          <p:nvPr/>
        </p:nvSpPr>
        <p:spPr bwMode="auto">
          <a:xfrm rot="-5400000">
            <a:off x="1752601" y="917575"/>
            <a:ext cx="741362" cy="2592387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1273" name="AutoShape 15"/>
          <p:cNvSpPr>
            <a:spLocks/>
          </p:cNvSpPr>
          <p:nvPr/>
        </p:nvSpPr>
        <p:spPr bwMode="auto">
          <a:xfrm rot="-5400000">
            <a:off x="1465263" y="631825"/>
            <a:ext cx="1028700" cy="2879725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1274" name="AutoShape 16"/>
          <p:cNvSpPr>
            <a:spLocks/>
          </p:cNvSpPr>
          <p:nvPr/>
        </p:nvSpPr>
        <p:spPr bwMode="auto">
          <a:xfrm>
            <a:off x="6100763" y="1820863"/>
            <a:ext cx="1965325" cy="1031875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1275" name="AutoShape 17"/>
          <p:cNvSpPr>
            <a:spLocks/>
          </p:cNvSpPr>
          <p:nvPr/>
        </p:nvSpPr>
        <p:spPr bwMode="auto">
          <a:xfrm>
            <a:off x="6100763" y="1533525"/>
            <a:ext cx="2416175" cy="1319213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1276" name="Rectangle 18"/>
          <p:cNvSpPr>
            <a:spLocks/>
          </p:cNvSpPr>
          <p:nvPr/>
        </p:nvSpPr>
        <p:spPr bwMode="auto">
          <a:xfrm>
            <a:off x="6372225" y="1125538"/>
            <a:ext cx="18161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2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. Информация о начислениях</a:t>
            </a:r>
          </a:p>
        </p:txBody>
      </p:sp>
      <p:sp>
        <p:nvSpPr>
          <p:cNvPr id="11277" name="Rectangle 19"/>
          <p:cNvSpPr>
            <a:spLocks/>
          </p:cNvSpPr>
          <p:nvPr/>
        </p:nvSpPr>
        <p:spPr bwMode="auto">
          <a:xfrm>
            <a:off x="6581775" y="1844675"/>
            <a:ext cx="13843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4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. Квитированные платежи и </a:t>
            </a:r>
            <a:b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</a:b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начисления</a:t>
            </a:r>
          </a:p>
        </p:txBody>
      </p:sp>
      <p:sp>
        <p:nvSpPr>
          <p:cNvPr id="11278" name="Rectangle 20"/>
          <p:cNvSpPr>
            <a:spLocks/>
          </p:cNvSpPr>
          <p:nvPr/>
        </p:nvSpPr>
        <p:spPr bwMode="auto">
          <a:xfrm>
            <a:off x="2195513" y="2425700"/>
            <a:ext cx="122396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2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. Информация о начислениях</a:t>
            </a:r>
          </a:p>
        </p:txBody>
      </p:sp>
      <p:sp>
        <p:nvSpPr>
          <p:cNvPr id="11279" name="Rectangle 22"/>
          <p:cNvSpPr>
            <a:spLocks/>
          </p:cNvSpPr>
          <p:nvPr/>
        </p:nvSpPr>
        <p:spPr bwMode="auto">
          <a:xfrm>
            <a:off x="2195513" y="3284538"/>
            <a:ext cx="122396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3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. Информация</a:t>
            </a:r>
            <a:endParaRPr lang="ru-RU" sz="120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Arial Bold"/>
            </a:endParaRPr>
          </a:p>
          <a:p>
            <a:pPr algn="ctr"/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об опла</a:t>
            </a:r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т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е</a:t>
            </a:r>
          </a:p>
        </p:txBody>
      </p:sp>
      <p:sp>
        <p:nvSpPr>
          <p:cNvPr id="11280" name="AutoShape 23"/>
          <p:cNvSpPr>
            <a:spLocks/>
          </p:cNvSpPr>
          <p:nvPr/>
        </p:nvSpPr>
        <p:spPr bwMode="auto">
          <a:xfrm rot="10800000">
            <a:off x="539750" y="3429000"/>
            <a:ext cx="1800225" cy="2016125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1281" name="AutoShape 24"/>
          <p:cNvSpPr>
            <a:spLocks/>
          </p:cNvSpPr>
          <p:nvPr/>
        </p:nvSpPr>
        <p:spPr bwMode="auto">
          <a:xfrm rot="16200000" flipH="1">
            <a:off x="719138" y="3536950"/>
            <a:ext cx="1728788" cy="1512887"/>
          </a:xfrm>
          <a:custGeom>
            <a:avLst/>
            <a:gdLst>
              <a:gd name="T0" fmla="*/ 2147483647 w 21600"/>
              <a:gd name="T1" fmla="*/ 2147483647 h 21600"/>
              <a:gd name="T2" fmla="*/ 0 60000 65536"/>
              <a:gd name="T3" fmla="*/ 0 w 21600"/>
              <a:gd name="T4" fmla="*/ 0 h 21600"/>
              <a:gd name="T5" fmla="*/ 21600 w 21600"/>
              <a:gd name="T6" fmla="*/ 21600 h 21600"/>
            </a:gdLst>
            <a:ahLst/>
            <a:cxnLst>
              <a:cxn ang="T2">
                <a:pos x="T0" y="T1"/>
              </a:cxn>
            </a:cxnLst>
            <a:rect l="T3" t="T4" r="T5" b="T6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1566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1282" name="Rectangle 26"/>
          <p:cNvSpPr>
            <a:spLocks/>
          </p:cNvSpPr>
          <p:nvPr/>
        </p:nvSpPr>
        <p:spPr bwMode="auto">
          <a:xfrm>
            <a:off x="6516688" y="3789363"/>
            <a:ext cx="10922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3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. Оплата услуг</a:t>
            </a:r>
          </a:p>
        </p:txBody>
      </p:sp>
      <p:sp>
        <p:nvSpPr>
          <p:cNvPr id="11283" name="Rectangle 28"/>
          <p:cNvSpPr>
            <a:spLocks/>
          </p:cNvSpPr>
          <p:nvPr/>
        </p:nvSpPr>
        <p:spPr bwMode="auto">
          <a:xfrm>
            <a:off x="7812088" y="4229100"/>
            <a:ext cx="1092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Физические и Юридические лица</a:t>
            </a:r>
          </a:p>
        </p:txBody>
      </p:sp>
      <p:pic>
        <p:nvPicPr>
          <p:cNvPr id="11284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2924175"/>
            <a:ext cx="122396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6" name="Rectangle 32"/>
          <p:cNvSpPr>
            <a:spLocks/>
          </p:cNvSpPr>
          <p:nvPr/>
        </p:nvSpPr>
        <p:spPr bwMode="auto">
          <a:xfrm>
            <a:off x="179513" y="2565400"/>
            <a:ext cx="2016223" cy="841375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8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ГИС ГМП</a:t>
            </a:r>
            <a:endParaRPr lang="en-US" sz="1800" b="1" dirty="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Lucida Grande"/>
            </a:endParaRPr>
          </a:p>
        </p:txBody>
      </p:sp>
      <p:pic>
        <p:nvPicPr>
          <p:cNvPr id="11288" name="Picture 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8763" y="5732463"/>
            <a:ext cx="11509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9" name="Rectangle 36"/>
          <p:cNvSpPr>
            <a:spLocks/>
          </p:cNvSpPr>
          <p:nvPr/>
        </p:nvSpPr>
        <p:spPr bwMode="auto">
          <a:xfrm>
            <a:off x="3420467" y="1196975"/>
            <a:ext cx="2879725" cy="1008063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en-US" sz="16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   </a:t>
            </a: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Портал</a:t>
            </a:r>
            <a:r>
              <a:rPr lang="en-US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 </a:t>
            </a: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государственных</a:t>
            </a:r>
            <a:r>
              <a:rPr lang="en-US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 </a:t>
            </a: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и муниципальных услуг,</a:t>
            </a:r>
          </a:p>
          <a:p>
            <a:pPr algn="ctr">
              <a:defRPr/>
            </a:pPr>
            <a:endParaRPr lang="ru-RU" sz="600" b="1" dirty="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Lucida Grande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Многофункциональный центр</a:t>
            </a:r>
          </a:p>
        </p:txBody>
      </p:sp>
      <p:sp>
        <p:nvSpPr>
          <p:cNvPr id="11292" name="Rectangle 27"/>
          <p:cNvSpPr>
            <a:spLocks/>
          </p:cNvSpPr>
          <p:nvPr/>
        </p:nvSpPr>
        <p:spPr bwMode="auto">
          <a:xfrm>
            <a:off x="5148263" y="5876925"/>
            <a:ext cx="12255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/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ФОИВ, РОИВ, </a:t>
            </a:r>
            <a:endParaRPr lang="en-US" sz="1200">
              <a:latin typeface="Arial Narrow" pitchFamily="34" charset="0"/>
              <a:ea typeface="ＭＳ Ｐゴシック" pitchFamily="34" charset="-128"/>
              <a:sym typeface="Arial" pitchFamily="34" charset="0"/>
            </a:endParaRPr>
          </a:p>
          <a:p>
            <a:pPr algn="ctr"/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ОМСУ</a:t>
            </a:r>
          </a:p>
        </p:txBody>
      </p:sp>
      <p:sp>
        <p:nvSpPr>
          <p:cNvPr id="11293" name="Прямоугольник 40"/>
          <p:cNvSpPr>
            <a:spLocks noChangeArrowheads="1"/>
          </p:cNvSpPr>
          <p:nvPr/>
        </p:nvSpPr>
        <p:spPr bwMode="auto">
          <a:xfrm flipH="1">
            <a:off x="6372225" y="2852738"/>
            <a:ext cx="1368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2. И</a:t>
            </a:r>
            <a:r>
              <a:rPr lang="en-US" sz="120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Arial Bold"/>
              </a:rPr>
              <a:t>нформация о начислениях</a:t>
            </a:r>
            <a:endParaRPr lang="ru-RU" sz="1200">
              <a:latin typeface="Arial Narrow" pitchFamily="34" charset="0"/>
            </a:endParaRPr>
          </a:p>
        </p:txBody>
      </p:sp>
      <p:sp>
        <p:nvSpPr>
          <p:cNvPr id="11294" name="Line 8"/>
          <p:cNvSpPr>
            <a:spLocks noChangeShapeType="1"/>
          </p:cNvSpPr>
          <p:nvPr/>
        </p:nvSpPr>
        <p:spPr bwMode="auto">
          <a:xfrm flipH="1" flipV="1">
            <a:off x="6300788" y="3716338"/>
            <a:ext cx="1439862" cy="0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cxnSp>
        <p:nvCxnSpPr>
          <p:cNvPr id="11295" name="Прямая со стрелкой 35"/>
          <p:cNvCxnSpPr>
            <a:cxnSpLocks noChangeShapeType="1"/>
          </p:cNvCxnSpPr>
          <p:nvPr/>
        </p:nvCxnSpPr>
        <p:spPr bwMode="auto">
          <a:xfrm>
            <a:off x="6300788" y="3429000"/>
            <a:ext cx="1439862" cy="0"/>
          </a:xfrm>
          <a:prstGeom prst="straightConnector1">
            <a:avLst/>
          </a:prstGeom>
          <a:noFill/>
          <a:ln w="38100">
            <a:solidFill>
              <a:srgbClr val="558ED5"/>
            </a:solidFill>
            <a:prstDash val="dash"/>
            <a:miter lim="800000"/>
            <a:headEnd/>
            <a:tailEnd type="triangle" w="med" len="med"/>
          </a:ln>
        </p:spPr>
      </p:cxnSp>
      <p:cxnSp>
        <p:nvCxnSpPr>
          <p:cNvPr id="11296" name="Прямая со стрелкой 38"/>
          <p:cNvCxnSpPr>
            <a:cxnSpLocks noChangeShapeType="1"/>
          </p:cNvCxnSpPr>
          <p:nvPr/>
        </p:nvCxnSpPr>
        <p:spPr bwMode="auto">
          <a:xfrm>
            <a:off x="2195513" y="2924175"/>
            <a:ext cx="1223962" cy="0"/>
          </a:xfrm>
          <a:prstGeom prst="straightConnector1">
            <a:avLst/>
          </a:prstGeom>
          <a:noFill/>
          <a:ln w="38100">
            <a:solidFill>
              <a:srgbClr val="558ED5"/>
            </a:solidFill>
            <a:prstDash val="dash"/>
            <a:miter lim="800000"/>
            <a:headEnd/>
            <a:tailEnd type="triangle" w="med" len="med"/>
          </a:ln>
        </p:spPr>
      </p:cxnSp>
      <p:sp>
        <p:nvSpPr>
          <p:cNvPr id="6175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3D9591AF-21EE-4E0B-8947-420825CC8757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10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6165" name="Rectangle 31"/>
          <p:cNvSpPr>
            <a:spLocks/>
          </p:cNvSpPr>
          <p:nvPr/>
        </p:nvSpPr>
        <p:spPr bwMode="auto">
          <a:xfrm>
            <a:off x="2339752" y="4941168"/>
            <a:ext cx="5040560" cy="769938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Администраторы</a:t>
            </a: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 </a:t>
            </a: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доходов</a:t>
            </a: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 бюджетов, 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Государственные и муниципальные учреждения, 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Суды, Органы записи актов гражданского состояния</a:t>
            </a:r>
            <a:endParaRPr lang="en-US" sz="1400" b="1" dirty="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Lucida Grande"/>
            </a:endParaRPr>
          </a:p>
        </p:txBody>
      </p:sp>
      <p:sp>
        <p:nvSpPr>
          <p:cNvPr id="6167" name="Rectangle 33"/>
          <p:cNvSpPr>
            <a:spLocks/>
          </p:cNvSpPr>
          <p:nvPr/>
        </p:nvSpPr>
        <p:spPr bwMode="auto">
          <a:xfrm>
            <a:off x="3420467" y="2493963"/>
            <a:ext cx="2879725" cy="2159000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38100" tIns="38100" rIns="38100" bIns="38100" anchor="ctr"/>
          <a:lstStyle/>
          <a:p>
            <a:pPr algn="ctr">
              <a:defRPr/>
            </a:pP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Платежные</a:t>
            </a:r>
            <a:r>
              <a:rPr lang="en-US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 </a:t>
            </a: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системы</a:t>
            </a:r>
            <a:r>
              <a:rPr lang="en-US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,</a:t>
            </a:r>
            <a:endParaRPr lang="ru-RU" sz="1400" b="1" dirty="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Lucida Grande"/>
            </a:endParaRPr>
          </a:p>
          <a:p>
            <a:pPr algn="ctr">
              <a:defRPr/>
            </a:pP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Кредитные</a:t>
            </a:r>
            <a:r>
              <a:rPr lang="en-US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 </a:t>
            </a:r>
            <a:r>
              <a:rPr lang="en-US" sz="1400" b="1" dirty="0" err="1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организации</a:t>
            </a: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,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Платежные агенты,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Банковские платежные агенты (субагенты) , Банк России,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1F497D"/>
                </a:solidFill>
                <a:latin typeface="Arial Narrow" pitchFamily="34" charset="0"/>
                <a:ea typeface="ＭＳ Ｐゴシック" pitchFamily="34" charset="-128"/>
                <a:sym typeface="Lucida Grande"/>
              </a:rPr>
              <a:t>ФГУП «Почта России»,  территориальные органы Федерального казначейства, финансовые органы</a:t>
            </a:r>
            <a:endParaRPr lang="en-US" sz="1400" b="1" dirty="0">
              <a:solidFill>
                <a:srgbClr val="1F497D"/>
              </a:solidFill>
              <a:latin typeface="Arial Narrow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а 39 из 179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1320800"/>
            <a:ext cx="1260475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7950" y="1052513"/>
            <a:ext cx="8856663" cy="547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ГИС ГМП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является информационной системой, предназначенной для размещения и получения информации  об уплате  платежей физическими и юридическими лицами:</a:t>
            </a:r>
          </a:p>
          <a:p>
            <a:pPr lvl="1">
              <a:buFont typeface="Arial" pitchFamily="34" charset="0"/>
              <a:buChar char="•"/>
              <a:defRPr/>
            </a:pPr>
            <a:endParaRPr lang="ru-RU" sz="1400" b="1" dirty="0">
              <a:solidFill>
                <a:schemeClr val="accent5">
                  <a:lumMod val="50000"/>
                </a:schemeClr>
              </a:solidFill>
              <a:latin typeface="+mn-lt"/>
              <a:ea typeface="MS PGothic"/>
              <a:cs typeface="Arial" pitchFamily="34" charset="0"/>
            </a:endParaRPr>
          </a:p>
          <a:p>
            <a:pPr marL="228600" indent="-22860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1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. за оказание государственных и муниципальных услуг (п.п. 1, 2 статьи 2 210-ФЗ);</a:t>
            </a:r>
            <a:b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</a:b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  <a:ea typeface="MS PGothic"/>
              <a:cs typeface="Arial" pitchFamily="34" charset="0"/>
            </a:endParaRPr>
          </a:p>
          <a:p>
            <a:pPr indent="-22860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2.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 услуг, указанных в части 3 статьи 1 (Распоряжение Правительства от 25.04.2011 № 729-р, которым утвержден перечень услуг, оказываемых государственными и муниципальными учреждениями и другими организациями, в которых размещается государственное задание (заказ) или муниципальное задание (заказ), подлежащих включению в реестры государственных или муниципальных услуг и предоставляемых в электронном виде);</a:t>
            </a:r>
          </a:p>
          <a:p>
            <a:pPr indent="-228600">
              <a:defRPr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  <a:ea typeface="MS PGothic"/>
              <a:cs typeface="Arial" pitchFamily="34" charset="0"/>
            </a:endParaRPr>
          </a:p>
          <a:p>
            <a:pPr indent="-22860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3. 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услуг, указанных в части 1 статьи 9 настоящего Федерального закона: </a:t>
            </a:r>
          </a:p>
          <a:p>
            <a:pPr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3.1. в отношении услуг, оказываемых в целях предоставления федеральными органами исполнительной власти государственных услуг  - Постановление Правительства от 6 мая 2011 № 352 «Об утверждении перечня услуг, которые являются необходимыми и обязательными для представления федеральными органами исполнительной власти государственных услуг и предоставляются организациями, участвующими в предоставлении государственных услуг, и определении размера платы за их оказание»;</a:t>
            </a:r>
          </a:p>
          <a:p>
            <a:pPr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3.2. в отношении услуг оказываемых в целях предоставления исполнительными органами государственной власти субъекта РФ государственных услуг – нормативно-правовые акты субъектов РФ;</a:t>
            </a:r>
          </a:p>
          <a:p>
            <a:pPr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3.3. в отношении услуг, оказываемых в целях предоставления органами местного самоуправления муниципальных услуг – нормативно-правовые акты представительных органов местного самоуправления;</a:t>
            </a:r>
          </a:p>
          <a:p>
            <a:pPr>
              <a:defRPr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  <a:ea typeface="MS PGothic"/>
              <a:cs typeface="Arial" pitchFamily="34" charset="0"/>
            </a:endParaRP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4.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платежей, являющихся источниками формирования доходов бюджетов бюджетной системы Российской Федерации (ст.41 БК РФ);</a:t>
            </a:r>
          </a:p>
          <a:p>
            <a:pPr>
              <a:defRPr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n-lt"/>
              <a:ea typeface="MS PGothic"/>
              <a:cs typeface="Arial" pitchFamily="34" charset="0"/>
            </a:endParaRP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5.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MS PGothic"/>
                <a:cs typeface="Arial" pitchFamily="34" charset="0"/>
              </a:rPr>
              <a:t> иных платежей, в случаях предусмотренных  федеральными законами.</a:t>
            </a:r>
          </a:p>
        </p:txBody>
      </p:sp>
      <p:sp>
        <p:nvSpPr>
          <p:cNvPr id="6175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660AB893-FED6-4E55-BCFB-14FDE1244011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11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0" y="1785938"/>
            <a:ext cx="87153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  <a:p>
            <a:pPr algn="just">
              <a:defRPr/>
            </a:pPr>
            <a:endParaRPr lang="ru-RU" sz="1200">
              <a:latin typeface="+mn-lt"/>
              <a:ea typeface="MS PGothic"/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79388" y="115888"/>
            <a:ext cx="8964612" cy="8651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Государственная информационная система о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государственных и муниципальных платежах (ГИС ГМП)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5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208B01F1-6828-4ADF-BC6D-AC964BA52748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12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32" name="Заголовок 3"/>
          <p:cNvSpPr txBox="1">
            <a:spLocks/>
          </p:cNvSpPr>
          <p:nvPr/>
        </p:nvSpPr>
        <p:spPr>
          <a:xfrm>
            <a:off x="179388" y="115888"/>
            <a:ext cx="8964612" cy="8651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Государственная информационная система о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государственных и муниципальных платежах (ГИС ГМП)</a:t>
            </a: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179388" y="1206500"/>
            <a:ext cx="66960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ＭＳ Ｐゴシック" pitchFamily="34" charset="-128"/>
                <a:cs typeface="Arial" pitchFamily="34" charset="0"/>
              </a:rPr>
              <a:t>Основные цели создания ГИС ГМП</a:t>
            </a:r>
          </a:p>
          <a:p>
            <a:pPr algn="just" eaLnBrk="0" hangingPunct="0"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ＭＳ Ｐゴシック" pitchFamily="34" charset="-128"/>
                <a:cs typeface="Arial" pitchFamily="34" charset="0"/>
              </a:rPr>
              <a:t>Предоставление гражданам и организациям единого источника сведений о начисленных и уплаченных платежах за предоставление государственных (муниципальных) услуг и платежах в бюджетную систему Российской Федерации по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принципу «одного окна».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pPr algn="just" eaLnBrk="0" hangingPunct="0"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ＭＳ Ｐゴシック" pitchFamily="34" charset="-128"/>
              </a:rPr>
              <a:t> Получении платных государственных и муниципальных услуг, </a:t>
            </a:r>
            <a:r>
              <a:rPr lang="ru-RU" sz="1500" u="sng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ＭＳ Ｐゴシック" pitchFamily="34" charset="-128"/>
              </a:rPr>
              <a:t>без истребования с заявителя документов, подтверждающих оплату.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13317" name="Picture 2" descr="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1268413"/>
            <a:ext cx="17272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Прямоугольник 12"/>
          <p:cNvSpPr>
            <a:spLocks noChangeArrowheads="1"/>
          </p:cNvSpPr>
          <p:nvPr/>
        </p:nvSpPr>
        <p:spPr bwMode="auto">
          <a:xfrm>
            <a:off x="2555875" y="3141663"/>
            <a:ext cx="640873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Основной функционал ГИС ГМП</a:t>
            </a:r>
            <a:endParaRPr lang="ru-RU" sz="1600" u="sng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cs typeface="Arial" pitchFamily="34" charset="0"/>
            </a:endParaRPr>
          </a:p>
          <a:p>
            <a:pPr algn="just" eaLnBrk="0" hangingPunct="0"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Получение от организации, оказывающей государственные и муниципальные услуги, и передача по запросу участника </a:t>
            </a:r>
            <a:r>
              <a:rPr lang="ru-RU" sz="1500" u="sng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информации о начислениях оплаты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 за оказание услуг.</a:t>
            </a:r>
          </a:p>
          <a:p>
            <a:pPr algn="just" eaLnBrk="0" hangingPunct="0"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 Получение от организаций, осуществляющих приём платежей и передача по запросу участника </a:t>
            </a:r>
            <a:r>
              <a:rPr lang="ru-RU" sz="1500" u="sng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информации о приеме к исполнению распоряжений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заявителей об оплате.</a:t>
            </a:r>
          </a:p>
        </p:txBody>
      </p:sp>
      <p:pic>
        <p:nvPicPr>
          <p:cNvPr id="13319" name="Picture 2" descr="Картинка 511 из 1797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3429000"/>
            <a:ext cx="15176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Прямоугольник 7"/>
          <p:cNvSpPr>
            <a:spLocks noChangeArrowheads="1"/>
          </p:cNvSpPr>
          <p:nvPr/>
        </p:nvSpPr>
        <p:spPr bwMode="auto">
          <a:xfrm>
            <a:off x="2627313" y="5157788"/>
            <a:ext cx="6408737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Font typeface="Wingdings" pitchFamily="2" charset="2"/>
              <a:buNone/>
              <a:defRPr/>
            </a:pPr>
            <a:r>
              <a:rPr lang="ru-RU" sz="1600" b="1" u="sng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Дополнительный функционал ГИС ГМП</a:t>
            </a:r>
          </a:p>
          <a:p>
            <a:pPr algn="just" eaLnBrk="0" hangingPunct="0"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 предварительное квитирование начислений и фактов оплаты;</a:t>
            </a:r>
          </a:p>
          <a:p>
            <a:pPr algn="just" eaLnBrk="0" hangingPunct="0"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 развитие функциональных и аналитических возможностей.</a:t>
            </a:r>
          </a:p>
        </p:txBody>
      </p:sp>
      <p:pic>
        <p:nvPicPr>
          <p:cNvPr id="13321" name="Picture 2" descr="Изображе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5084763"/>
            <a:ext cx="1419225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916113"/>
            <a:ext cx="8651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3573463"/>
            <a:ext cx="541337" cy="617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900113" y="1484313"/>
            <a:ext cx="2984500" cy="2108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Учет начислений</a:t>
            </a:r>
          </a:p>
          <a:p>
            <a:pPr marL="628650" lvl="1" indent="-171450"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Штрафы</a:t>
            </a:r>
          </a:p>
          <a:p>
            <a:pPr marL="628650" lvl="1" indent="-171450"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Пошлины</a:t>
            </a:r>
          </a:p>
          <a:p>
            <a:pPr marL="628650" lvl="1" indent="-171450"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Налоги</a:t>
            </a:r>
          </a:p>
          <a:p>
            <a:pPr marL="628650" lvl="1" indent="-171450"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Сборы</a:t>
            </a:r>
          </a:p>
          <a:p>
            <a:pPr marL="628650" lvl="1" indent="-171450"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Государственные услуги</a:t>
            </a:r>
          </a:p>
          <a:p>
            <a:pPr marL="628650" lvl="1" indent="-171450"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Муниципальные услуги</a:t>
            </a:r>
          </a:p>
          <a:p>
            <a:pPr marL="628650" lvl="1" indent="-171450">
              <a:buFont typeface="Wingdings" pitchFamily="2" charset="2"/>
              <a:buChar char="§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Пени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Учет фактов оплаты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052513"/>
            <a:ext cx="9144000" cy="547211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cs typeface="Arial"/>
            </a:endParaRPr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179388" y="115888"/>
            <a:ext cx="8964612" cy="8651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Государственная информационная система о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государственных и муниципальных платежах (ГИС ГМП)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92500" y="3644900"/>
            <a:ext cx="5543550" cy="2700338"/>
          </a:xfrm>
          <a:prstGeom prst="roundRect">
            <a:avLst>
              <a:gd name="adj" fmla="val 0"/>
            </a:avLst>
          </a:prstGeom>
          <a:noFill/>
          <a:ln w="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Эффект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00113" y="1125538"/>
            <a:ext cx="1981200" cy="396875"/>
          </a:xfrm>
          <a:prstGeom prst="roundRect">
            <a:avLst>
              <a:gd name="adj" fmla="val 0"/>
            </a:avLst>
          </a:prstGeom>
          <a:noFill/>
          <a:ln w="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Назначение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20072" y="1052736"/>
            <a:ext cx="3923928" cy="466581"/>
          </a:xfrm>
          <a:prstGeom prst="roundRect">
            <a:avLst>
              <a:gd name="adj" fmla="val 0"/>
            </a:avLst>
          </a:prstGeom>
          <a:noFill/>
          <a:ln w="0"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Участники</a:t>
            </a: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взаимодействия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9700" y="1557338"/>
            <a:ext cx="3924300" cy="2046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Поставщики начислений (ФОИВ, РОИВ, ОМСУ, ГБУ, ГАУ);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Кредитные организации, банковские платежные агенты, платежные агенты.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Территориальные органы Федерального казначейства, финансовые органы;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МФЦ, Региональные порталы, УЭК, Почта России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388" y="5229225"/>
            <a:ext cx="5400675" cy="124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2. ДЛЯ АДМИНИСТРАТОРОВ ДОХОДОВ</a:t>
            </a:r>
            <a:endParaRPr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автоматизированное сопоставление (предварительное квитирование) фактов оплаты с соответствующими начислениями</a:t>
            </a:r>
          </a:p>
          <a:p>
            <a:pPr marL="171450" indent="-171450"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сокращение (до исключения) ошибочных (невыясненных) платежей</a:t>
            </a:r>
          </a:p>
        </p:txBody>
      </p:sp>
      <p:pic>
        <p:nvPicPr>
          <p:cNvPr id="14350" name="Picture 2" descr="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6100" y="1196975"/>
            <a:ext cx="708025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179388" y="4005263"/>
            <a:ext cx="5256212" cy="1246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1. ДЛЯ ГРАЖДАН</a:t>
            </a:r>
            <a:endParaRPr 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171450" indent="-171450"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информированность обо всех обязательствах перед бюджетами бюджетной системы Российской Федерации по принципу «одного окна»</a:t>
            </a:r>
          </a:p>
          <a:p>
            <a:pPr marL="171450" indent="-171450"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своевременная оплата государственных и муниципальных услуг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651500" y="4149725"/>
            <a:ext cx="3313113" cy="2246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lnSpc>
                <a:spcPct val="125000"/>
              </a:lnSpc>
              <a:defRPr/>
            </a:pPr>
            <a:r>
              <a:rPr lang="ru-RU" sz="1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3. ДЛЯ КРЕДИТНЫХ ОРГАНИЗАЦИЙ</a:t>
            </a:r>
          </a:p>
          <a:p>
            <a:pPr marL="171450" indent="-171450">
              <a:lnSpc>
                <a:spcPct val="125000"/>
              </a:lnSpc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указание корректного реквизитного состава для оплаты</a:t>
            </a:r>
          </a:p>
          <a:p>
            <a:pPr marL="171450" indent="-171450">
              <a:lnSpc>
                <a:spcPct val="125000"/>
              </a:lnSpc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оптимизация времени обслуживания клиентов</a:t>
            </a:r>
          </a:p>
          <a:p>
            <a:pPr marL="171450" indent="-171450">
              <a:lnSpc>
                <a:spcPct val="125000"/>
              </a:lnSpc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расширение линейки банковских продуктов для клиентов</a:t>
            </a:r>
          </a:p>
          <a:p>
            <a:pPr marL="171450" indent="-171450">
              <a:lnSpc>
                <a:spcPct val="125000"/>
              </a:lnSpc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повышение лояльности клиентов</a:t>
            </a:r>
          </a:p>
        </p:txBody>
      </p:sp>
      <p:sp>
        <p:nvSpPr>
          <p:cNvPr id="14353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2E617C9D-7DC3-484D-9008-5A95B1209E6E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13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33375"/>
            <a:ext cx="9144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Этапы подключения участника</a:t>
            </a:r>
            <a:r>
              <a:rPr lang="en-US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 (</a:t>
            </a: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Дорожная карта</a:t>
            </a:r>
            <a:r>
              <a:rPr lang="en-US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)</a:t>
            </a:r>
            <a:endParaRPr lang="ru-RU" sz="20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Arial" charset="0"/>
            </a:endParaRPr>
          </a:p>
        </p:txBody>
      </p:sp>
      <p:pic>
        <p:nvPicPr>
          <p:cNvPr id="15363" name="Picture 2" descr="http://www.to54.rosreestr.ru/upload/to54/files/img/smev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1196975"/>
            <a:ext cx="1428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http://www.1zoom.ru/prev/117/116520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2133600"/>
            <a:ext cx="17145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0" descr="C:\Users\erusalimskaya.a\Documents\Картинки, шаблоны для презентаций\Человечки\1321191289_img9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4292600"/>
            <a:ext cx="125571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39750" y="1403350"/>
            <a:ext cx="590391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Подключение участника к  СМЭВ / РСМЭВ</a:t>
            </a:r>
          </a:p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(информация по порядку подключения –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smev.gosuslugi.ru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)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8175" y="2133600"/>
            <a:ext cx="6840538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Получение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участником*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сертификата ключа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усиленной квалифицированной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электронной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подписи (перечень аккредитованных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Минкомсвязью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России удостоверяющих центров –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http://minsvyaz.ru/ru/directions/?regulator=118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79613" y="4365625"/>
            <a:ext cx="66960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Предоставление участником документов в территориальный орган Федерального казначейства –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http://www.roskazna.ru/gis-gmp/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650" y="5373688"/>
            <a:ext cx="607218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Регистрация, тестирование и подключение участника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938" y="3284538"/>
            <a:ext cx="680878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Приведение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используемых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информационных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систем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соответствие форматам передачи данных версии 1.15.0 электронного сервиса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SID0003572 (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информация по форматам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http://www.roskazna.ru/gis-gmp/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)</a:t>
            </a:r>
          </a:p>
        </p:txBody>
      </p:sp>
      <p:pic>
        <p:nvPicPr>
          <p:cNvPr id="15371" name="Picture 9" descr="3d-design-free-3d-wallpaper-for-desktop_800x600_812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40650" y="3213100"/>
            <a:ext cx="11525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6" descr="Картинка 65 из 1387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08850" y="5040313"/>
            <a:ext cx="1427163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250825" y="6062663"/>
            <a:ext cx="67691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* Для клиентов Федерального казначейства сертификат электронной подписи, выданный Федеральным казначейством и используемый при взаимодействии с Федеральным казначейством </a:t>
            </a:r>
          </a:p>
        </p:txBody>
      </p:sp>
      <p:sp>
        <p:nvSpPr>
          <p:cNvPr id="15374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5BB6FBB6-B833-4331-8380-DAB082B7CAFE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14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2"/>
          <p:cNvSpPr>
            <a:spLocks noChangeArrowheads="1"/>
          </p:cNvSpPr>
          <p:nvPr/>
        </p:nvSpPr>
        <p:spPr bwMode="auto">
          <a:xfrm>
            <a:off x="1403350" y="333375"/>
            <a:ext cx="6408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Контакты поддержки участников ГИС ГМП</a:t>
            </a:r>
          </a:p>
        </p:txBody>
      </p:sp>
      <p:pic>
        <p:nvPicPr>
          <p:cNvPr id="16387" name="Picture 43" descr="Чел с те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573338"/>
            <a:ext cx="2065337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Box 8"/>
          <p:cNvSpPr txBox="1">
            <a:spLocks noChangeArrowheads="1"/>
          </p:cNvSpPr>
          <p:nvPr/>
        </p:nvSpPr>
        <p:spPr bwMode="auto">
          <a:xfrm>
            <a:off x="2411413" y="1557338"/>
            <a:ext cx="65532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4"/>
              </a:rPr>
              <a:t>smev@minsvyaz.ru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–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заключение соглашения и регистрация </a:t>
            </a:r>
          </a:p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(8-499-503-97-22)       информационной системы участника 		                   (участники РСМЭВ обращаются к оператору РСМЭВ)</a:t>
            </a:r>
          </a:p>
        </p:txBody>
      </p:sp>
      <p:sp>
        <p:nvSpPr>
          <p:cNvPr id="28678" name="TextBox 8"/>
          <p:cNvSpPr txBox="1">
            <a:spLocks noChangeArrowheads="1"/>
          </p:cNvSpPr>
          <p:nvPr/>
        </p:nvSpPr>
        <p:spPr bwMode="auto">
          <a:xfrm>
            <a:off x="2411413" y="2636838"/>
            <a:ext cx="59769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5"/>
              </a:rPr>
              <a:t>smev@gosuslugi.ru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–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техническая поддержка участников СМЭВ	  (8-800-100-70-10) 		</a:t>
            </a:r>
          </a:p>
          <a:p>
            <a:pPr algn="just">
              <a:defRPr/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2411413" y="3500438"/>
            <a:ext cx="59769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6"/>
              </a:rPr>
              <a:t>support@e-t-k.ru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–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техническая поддержка участников ГИС ГМП  </a:t>
            </a:r>
          </a:p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(8-800-250-03-11)		</a:t>
            </a:r>
          </a:p>
        </p:txBody>
      </p:sp>
      <p:sp>
        <p:nvSpPr>
          <p:cNvPr id="28680" name="TextBox 8"/>
          <p:cNvSpPr txBox="1">
            <a:spLocks noChangeArrowheads="1"/>
          </p:cNvSpPr>
          <p:nvPr/>
        </p:nvSpPr>
        <p:spPr bwMode="auto">
          <a:xfrm>
            <a:off x="2411413" y="4365625"/>
            <a:ext cx="59769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ТОФК – консультационная и информационная поддержка 	участников ГИС ГМП</a:t>
            </a:r>
          </a:p>
        </p:txBody>
      </p:sp>
      <p:sp>
        <p:nvSpPr>
          <p:cNvPr id="28681" name="TextBox 8"/>
          <p:cNvSpPr txBox="1">
            <a:spLocks noChangeArrowheads="1"/>
          </p:cNvSpPr>
          <p:nvPr/>
        </p:nvSpPr>
        <p:spPr bwMode="auto">
          <a:xfrm>
            <a:off x="2411413" y="5157788"/>
            <a:ext cx="59769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ЦАФК – нормативная и методологическая поддержка 	участников ГИС ГМП</a:t>
            </a:r>
          </a:p>
        </p:txBody>
      </p:sp>
      <p:sp>
        <p:nvSpPr>
          <p:cNvPr id="16393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8291C4D2-426F-43E0-B464-562B2097EE7C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15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0" y="2921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Информационная поддержка участников ГИС ГМП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797152"/>
            <a:ext cx="2122343" cy="1440160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3049810"/>
            <a:ext cx="2108050" cy="1430463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1340768"/>
            <a:ext cx="2088232" cy="1368152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0727" name="TextBox 8"/>
          <p:cNvSpPr txBox="1">
            <a:spLocks noChangeArrowheads="1"/>
          </p:cNvSpPr>
          <p:nvPr/>
        </p:nvSpPr>
        <p:spPr bwMode="auto">
          <a:xfrm>
            <a:off x="250825" y="1558925"/>
            <a:ext cx="6049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5213" indent="-2335213" algn="just">
              <a:tabLst>
                <a:tab pos="2147888" algn="l"/>
              </a:tabLst>
              <a:defRPr/>
            </a:pPr>
            <a:r>
              <a:rPr lang="en-US" sz="1600" dirty="0">
                <a:solidFill>
                  <a:srgbClr val="00449E"/>
                </a:solidFill>
                <a:latin typeface="+mn-lt"/>
                <a:hlinkClick r:id="rId6"/>
              </a:rPr>
              <a:t>www.bankir.ru</a:t>
            </a:r>
            <a:r>
              <a:rPr lang="ru-RU" sz="1600" dirty="0">
                <a:solidFill>
                  <a:srgbClr val="00449E"/>
                </a:solidFill>
                <a:latin typeface="+mn-lt"/>
              </a:rPr>
              <a:t>  	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–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	поддержка кредитных организаций на Общероссийском банковском форуме (раздел «Автоматизация» тема «УНИФО/ГИС ГМП»)</a:t>
            </a:r>
          </a:p>
        </p:txBody>
      </p:sp>
      <p:sp>
        <p:nvSpPr>
          <p:cNvPr id="30728" name="TextBox 8"/>
          <p:cNvSpPr txBox="1">
            <a:spLocks noChangeArrowheads="1"/>
          </p:cNvSpPr>
          <p:nvPr/>
        </p:nvSpPr>
        <p:spPr bwMode="auto">
          <a:xfrm>
            <a:off x="250825" y="3390900"/>
            <a:ext cx="61928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dirty="0">
                <a:solidFill>
                  <a:srgbClr val="00449E"/>
                </a:solidFill>
                <a:latin typeface="+mn-lt"/>
                <a:hlinkClick r:id="rId7"/>
              </a:rPr>
              <a:t>www.forum.minsvyaz.ru</a:t>
            </a:r>
            <a:r>
              <a:rPr lang="ru-RU" sz="1600" dirty="0">
                <a:solidFill>
                  <a:srgbClr val="00449E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00449E"/>
                </a:solidFill>
                <a:latin typeface="+mn-lt"/>
              </a:rPr>
              <a:t> </a:t>
            </a:r>
            <a:r>
              <a:rPr lang="ru-RU" sz="1600" dirty="0">
                <a:solidFill>
                  <a:srgbClr val="00449E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–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поддержка администраторов доходов </a:t>
            </a:r>
          </a:p>
          <a:p>
            <a:pPr marL="2325688"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бюджетов на Портале оперативного</a:t>
            </a:r>
          </a:p>
          <a:p>
            <a:pPr marL="2325688" algn="just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взаимодействия участников СМЭВ</a:t>
            </a:r>
          </a:p>
        </p:txBody>
      </p:sp>
      <p:sp>
        <p:nvSpPr>
          <p:cNvPr id="30729" name="TextBox 8"/>
          <p:cNvSpPr txBox="1">
            <a:spLocks noChangeArrowheads="1"/>
          </p:cNvSpPr>
          <p:nvPr/>
        </p:nvSpPr>
        <p:spPr bwMode="auto">
          <a:xfrm>
            <a:off x="252413" y="5151438"/>
            <a:ext cx="61198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600" dirty="0">
                <a:solidFill>
                  <a:srgbClr val="00449E"/>
                </a:solidFill>
                <a:latin typeface="+mn-lt"/>
                <a:hlinkClick r:id="rId8"/>
              </a:rPr>
              <a:t>www.roskazna.ru/forum</a:t>
            </a:r>
            <a:r>
              <a:rPr lang="en-US" sz="1600" dirty="0">
                <a:solidFill>
                  <a:srgbClr val="00449E"/>
                </a:solidFill>
                <a:latin typeface="+mn-lt"/>
              </a:rPr>
              <a:t> </a:t>
            </a:r>
            <a:r>
              <a:rPr lang="ru-RU" sz="1600" dirty="0">
                <a:solidFill>
                  <a:srgbClr val="00449E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00449E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–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поддержка участников ГИС ГМП на 		                              форуме Федерального казначейства</a:t>
            </a:r>
          </a:p>
        </p:txBody>
      </p:sp>
      <p:sp>
        <p:nvSpPr>
          <p:cNvPr id="1741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2222D24D-E578-425B-9D63-1B79D884D8C1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16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333375"/>
            <a:ext cx="91440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Ответственность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0825" y="1341438"/>
            <a:ext cx="8569325" cy="2185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17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Кодекс Российской Федерации об административных правонарушениях</a:t>
            </a:r>
          </a:p>
          <a:p>
            <a:pPr algn="ctr">
              <a:defRPr/>
            </a:pPr>
            <a:endParaRPr lang="ru-RU" sz="17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17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1700" b="1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endParaRPr lang="ru-RU" sz="17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endParaRPr lang="ru-RU" sz="17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>
              <a:defRPr/>
            </a:pPr>
            <a:endParaRPr lang="ru-RU" sz="17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95288" y="2268538"/>
            <a:ext cx="83534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42900" algn="just" eaLnBrk="0" hangingPunct="0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Статья 19.7. Непредставление сведений (информации)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indent="342900" algn="just" eaLnBrk="0" hangingPunct="0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Непредставление или несвоевременное представление в государственный орган (должностному лицу) сведений (информации), представление которых предусмотрено законом и необходимо для осуществления этим органом (должностным лицом) его законной деятельности, а равно представление в государственный орган (должностному лицу) таких сведений (информации) в неполном объеме или в искаженном виде, за исключением случаев, предусмотренных статьей 6.16, частью 4 статьи 14.28, статьями 19.7.1, 19.7.2, 19.7.3, 19.7.4, 19.7.5, 19.7.5-1, 19.7.5-2, 19.8 настоящего Кодекса,</a:t>
            </a:r>
          </a:p>
          <a:p>
            <a:pPr indent="342900" algn="just" eaLnBrk="0" hangingPunct="0"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+mn-lt"/>
                <a:ea typeface="Calibri" pitchFamily="34" charset="0"/>
                <a:cs typeface="Arial" pitchFamily="34" charset="0"/>
              </a:rPr>
              <a:t>влечет предупреждение или наложение административного штрафа на граждан в размере от ста до трехсот рублей; на должностных лиц - от трехсот до пятисот рублей; на юридических лиц - от трех тысяч до пяти тысяч рублей.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843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26D2F01C-2D98-4FBD-B05B-1C62979C273E}" type="slidenum">
              <a:rPr lang="en-US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/>
              <a:t>17</a:t>
            </a:fld>
            <a:endParaRPr lang="en-US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99B6A084-DBAD-451E-8CE5-017817B78AEA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18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609600" y="0"/>
            <a:ext cx="81534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Концепция реформирования системы бюджетных платежей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на период до 2017 года</a:t>
            </a:r>
            <a:endParaRPr lang="en-US" sz="20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Arial Bold"/>
            </a:endParaRPr>
          </a:p>
        </p:txBody>
      </p:sp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250825" y="2462213"/>
            <a:ext cx="6337300" cy="363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sz="19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Направления развития системы бюджетных платежей</a:t>
            </a:r>
            <a:r>
              <a:rPr lang="ru-RU" sz="19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: </a:t>
            </a:r>
            <a:endParaRPr lang="ru-RU" sz="19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eaLnBrk="0" hangingPunct="0">
              <a:defRPr/>
            </a:pPr>
            <a:endParaRPr lang="ru-RU" sz="1500" dirty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1.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Построение единого банковского счета Казначейства России и совершенствование операций, проводимых по нему.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eaLnBrk="0" hangingPunct="0">
              <a:defRPr/>
            </a:pPr>
            <a:endParaRPr lang="ru-RU" sz="15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2.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Развитие инструментов управления свободными остатками денежных средств на едином банковском счете Казначейства России.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eaLnBrk="0" hangingPunct="0">
              <a:defRPr/>
            </a:pPr>
            <a:endParaRPr lang="ru-RU" sz="15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3. </a:t>
            </a:r>
            <a:r>
              <a:rPr lang="ru-RU" sz="1500" u="sng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Использование современных электронных платежных сервисов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eaLnBrk="0" hangingPunct="0">
              <a:defRPr/>
            </a:pPr>
            <a:endParaRPr lang="ru-RU" sz="15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4. </a:t>
            </a:r>
            <a:r>
              <a:rPr lang="ru-RU" sz="1500" u="sng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Развитие Государственной информационной системы о государственных и муниципальных платежах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eaLnBrk="0" hangingPunct="0">
              <a:defRPr/>
            </a:pPr>
            <a:endParaRPr lang="ru-RU" sz="15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5.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Минимизация наличного денежного обращения в секторе государственного управления.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250825" y="1101725"/>
            <a:ext cx="86423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Основная цель реализации «Концепции реформирования системы бюджетных платежей на период до 2017» утвержденной Приказом Министерством финансов Российской Федерации от 29 августа 2013 года № 227 –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повышение эффективности управления свободными остатками денежных средств бюджетов бюджетной системы Российской Федерации и осуществления операций в секторе государственного управления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itchFamily="18" charset="0"/>
              </a:rPr>
              <a:t>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9462" name="Picture 7" descr="E:\plan_11.jpg"/>
          <p:cNvPicPr>
            <a:picLocks noChangeAspect="1" noChangeArrowheads="1"/>
          </p:cNvPicPr>
          <p:nvPr/>
        </p:nvPicPr>
        <p:blipFill>
          <a:blip r:embed="rId3">
            <a:lum contrast="2000"/>
          </a:blip>
          <a:srcRect/>
          <a:stretch>
            <a:fillRect/>
          </a:stretch>
        </p:blipFill>
        <p:spPr bwMode="auto">
          <a:xfrm>
            <a:off x="6516688" y="2565400"/>
            <a:ext cx="2484437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4F1B522B-DF58-4CED-ADF3-78CB6A313313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19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179388" y="2416175"/>
            <a:ext cx="5688012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1200" dirty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Основные направления развития ГИС ГМП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: 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  <a:p>
            <a:pPr>
              <a:defRPr/>
            </a:pPr>
            <a:endParaRPr lang="ru-RU" sz="1500" dirty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1.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Формирование требований и нормативное закрепление положений по формированию и ведению сводного реестра платежей, разработка централизованного сервиса формирования предварительных начислений.</a:t>
            </a:r>
          </a:p>
          <a:p>
            <a:pPr>
              <a:defRPr/>
            </a:pPr>
            <a:endParaRPr lang="ru-RU" sz="10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2.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Создание портального решения ГИС ГМП для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саморегистрации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участников и доступа к сведениям граждан, интеграция с платежным шлюзом, реализация сервисов</a:t>
            </a:r>
            <a:r>
              <a:rPr lang="en-US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: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«Узнай свою задолженность»</a:t>
            </a:r>
            <a:r>
              <a:rPr lang="en-US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;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«Оформи платеж правильно»</a:t>
            </a:r>
            <a:r>
              <a:rPr lang="en-US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;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>
              <a:buFontTx/>
              <a:buChar char="-"/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«Плати легко».</a:t>
            </a:r>
          </a:p>
          <a:p>
            <a:pPr>
              <a:defRPr/>
            </a:pPr>
            <a:endParaRPr lang="ru-RU" sz="10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3.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Интеграция ГИС ГМП с информационными системами и ресурсами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0" y="0"/>
            <a:ext cx="9144000" cy="98107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lnSpc>
                <a:spcPct val="90000"/>
              </a:lnSpc>
              <a:defRPr/>
            </a:pPr>
            <a:endParaRPr lang="ru-RU" sz="1400" b="1" dirty="0">
              <a:solidFill>
                <a:srgbClr val="1F497D"/>
              </a:solidFill>
              <a:latin typeface="+mj-lt"/>
              <a:ea typeface="+mj-ea"/>
              <a:cs typeface="Arial" charset="0"/>
              <a:sym typeface="Arial" charset="0"/>
            </a:endParaRPr>
          </a:p>
          <a:p>
            <a:pPr algn="ctr" eaLnBrk="0" hangingPunct="0"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Развитие Государственной информационной системы о 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государственных и муниципальных платежах (ГИС ГМП)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0825" y="1196975"/>
            <a:ext cx="8642350" cy="1246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Для создания механизмов предоставления оперативной информации администраторам доходов, а также государственным и муниципальным учреждениям участвующим в процессе оказания государственных и муниципальных услуг об имеющихся начислениях и проведенных платежах, обеспечения полноты и целостности информации, </a:t>
            </a:r>
            <a:r>
              <a:rPr lang="ru-RU" sz="15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система бюджетных платежей взаимодействует с Государственной информационной системой о государственных и муниципальных платежах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 </a:t>
            </a:r>
          </a:p>
        </p:txBody>
      </p:sp>
      <p:pic>
        <p:nvPicPr>
          <p:cNvPr id="20486" name="Picture 8" descr="E:\im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2635250"/>
            <a:ext cx="328612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476375" y="17463"/>
            <a:ext cx="69119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Реестр платежей за оказание государственных и муниципальных услуг и иных платежей – Централизованный сервис предварительных начислений</a:t>
            </a: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927350"/>
            <a:ext cx="7343775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9388" y="1106513"/>
            <a:ext cx="8785225" cy="5222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Формирование Реестра платежей за оказание государственных и муниципальных услуг и иных платежей, являющихся источниками формирования доходов бюджетов бюджетной системы Российской Федерации</a:t>
            </a:r>
          </a:p>
        </p:txBody>
      </p:sp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314B3DCF-A5AC-487E-99B0-E3B1653D97D3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20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950" y="1700213"/>
            <a:ext cx="8856663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В сводном реестре отражены источники всех доходов бюджетной системы РФ и платежей за предоставление услуг с указанием соответствующих им администраторов доходов и организаций, предоставляющих государственные (муниципальные) услуги, кодов классификации доходов (в случае зачисления средств в бюджетную систему РФ), кодов государственных (муниципальных) услуг, платежных реквизитов, а также правовых актов, устанавливающих платеж и регламентирующих размер и порядок его взимания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30" name="AutoShape 27"/>
          <p:cNvCxnSpPr>
            <a:cxnSpLocks noChangeShapeType="1"/>
          </p:cNvCxnSpPr>
          <p:nvPr/>
        </p:nvCxnSpPr>
        <p:spPr bwMode="auto">
          <a:xfrm rot="10800000">
            <a:off x="4140200" y="1674813"/>
            <a:ext cx="1655763" cy="458787"/>
          </a:xfrm>
          <a:prstGeom prst="bentConnector3">
            <a:avLst>
              <a:gd name="adj1" fmla="val -42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</p:spPr>
      </p:cxnSp>
      <p:sp>
        <p:nvSpPr>
          <p:cNvPr id="50" name="Облако 49"/>
          <p:cNvSpPr/>
          <p:nvPr/>
        </p:nvSpPr>
        <p:spPr bwMode="auto">
          <a:xfrm>
            <a:off x="5003800" y="2060575"/>
            <a:ext cx="1584325" cy="8636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ЕПБС</a:t>
            </a:r>
          </a:p>
        </p:txBody>
      </p:sp>
      <p:grpSp>
        <p:nvGrpSpPr>
          <p:cNvPr id="22532" name="Группа 19"/>
          <p:cNvGrpSpPr>
            <a:grpSpLocks/>
          </p:cNvGrpSpPr>
          <p:nvPr/>
        </p:nvGrpSpPr>
        <p:grpSpPr bwMode="auto">
          <a:xfrm>
            <a:off x="2700338" y="1052513"/>
            <a:ext cx="1438275" cy="1223962"/>
            <a:chOff x="1044131" y="2709236"/>
            <a:chExt cx="1439535" cy="1223820"/>
          </a:xfrm>
        </p:grpSpPr>
        <p:sp>
          <p:nvSpPr>
            <p:cNvPr id="21" name="Облако 20"/>
            <p:cNvSpPr/>
            <p:nvPr/>
          </p:nvSpPr>
          <p:spPr>
            <a:xfrm>
              <a:off x="1044131" y="2709236"/>
              <a:ext cx="924734" cy="431750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tx2">
                      <a:lumMod val="50000"/>
                    </a:schemeClr>
                  </a:solidFill>
                </a:rPr>
                <a:t>ГИС ГМП</a:t>
              </a:r>
            </a:p>
          </p:txBody>
        </p:sp>
        <p:pic>
          <p:nvPicPr>
            <p:cNvPr id="22568" name="Рисунок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31166" y="2980556"/>
              <a:ext cx="952500" cy="952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533" name="Группа 2056" descr="КАЗНА"/>
          <p:cNvGrpSpPr>
            <a:grpSpLocks/>
          </p:cNvGrpSpPr>
          <p:nvPr/>
        </p:nvGrpSpPr>
        <p:grpSpPr bwMode="auto">
          <a:xfrm>
            <a:off x="684213" y="1700213"/>
            <a:ext cx="1655762" cy="1441450"/>
            <a:chOff x="5570556" y="2904919"/>
            <a:chExt cx="1655526" cy="1439600"/>
          </a:xfrm>
        </p:grpSpPr>
        <p:sp>
          <p:nvSpPr>
            <p:cNvPr id="2" name="Облако 41" descr="Казначейство"/>
            <p:cNvSpPr/>
            <p:nvPr/>
          </p:nvSpPr>
          <p:spPr>
            <a:xfrm>
              <a:off x="5570556" y="2904919"/>
              <a:ext cx="806335" cy="394780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</a:rPr>
                <a:t>Банк</a:t>
              </a:r>
            </a:p>
          </p:txBody>
        </p:sp>
        <p:pic>
          <p:nvPicPr>
            <p:cNvPr id="22566" name="Рисунок 32" descr="КАЗНА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09185" y="2971611"/>
              <a:ext cx="1416897" cy="1372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534" name="Группа 2056" descr="КАЗНА"/>
          <p:cNvGrpSpPr>
            <a:grpSpLocks/>
          </p:cNvGrpSpPr>
          <p:nvPr/>
        </p:nvGrpSpPr>
        <p:grpSpPr bwMode="auto">
          <a:xfrm>
            <a:off x="684213" y="2997200"/>
            <a:ext cx="1655762" cy="1492250"/>
            <a:chOff x="5570556" y="2853320"/>
            <a:chExt cx="1655526" cy="1491199"/>
          </a:xfrm>
        </p:grpSpPr>
        <p:sp>
          <p:nvSpPr>
            <p:cNvPr id="4" name="Облако 41" descr="Казначейство"/>
            <p:cNvSpPr/>
            <p:nvPr/>
          </p:nvSpPr>
          <p:spPr>
            <a:xfrm>
              <a:off x="5570556" y="2853320"/>
              <a:ext cx="806335" cy="445774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</a:rPr>
                <a:t>Банк</a:t>
              </a:r>
            </a:p>
          </p:txBody>
        </p:sp>
        <p:pic>
          <p:nvPicPr>
            <p:cNvPr id="22564" name="Рисунок 32" descr="КАЗНА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09185" y="2971611"/>
              <a:ext cx="1416897" cy="1372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535" name="Группа 2056" descr="КАЗНА"/>
          <p:cNvGrpSpPr>
            <a:grpSpLocks/>
          </p:cNvGrpSpPr>
          <p:nvPr/>
        </p:nvGrpSpPr>
        <p:grpSpPr bwMode="auto">
          <a:xfrm>
            <a:off x="468313" y="4365625"/>
            <a:ext cx="1862137" cy="1511300"/>
            <a:chOff x="5364167" y="2834015"/>
            <a:chExt cx="1861917" cy="1510505"/>
          </a:xfrm>
        </p:grpSpPr>
        <p:sp>
          <p:nvSpPr>
            <p:cNvPr id="42" name="Облако 41" descr="Казначейство"/>
            <p:cNvSpPr/>
            <p:nvPr/>
          </p:nvSpPr>
          <p:spPr>
            <a:xfrm>
              <a:off x="5364167" y="2834015"/>
              <a:ext cx="1150801" cy="647359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tx2">
                      <a:lumMod val="50000"/>
                    </a:schemeClr>
                  </a:solidFill>
                </a:rPr>
                <a:t>Платежная система</a:t>
              </a:r>
            </a:p>
          </p:txBody>
        </p:sp>
        <p:pic>
          <p:nvPicPr>
            <p:cNvPr id="22562" name="Рисунок 32" descr="КАЗНА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09187" y="2971612"/>
              <a:ext cx="1416897" cy="1372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2536" name="AutoShape 21"/>
          <p:cNvCxnSpPr>
            <a:cxnSpLocks noChangeShapeType="1"/>
          </p:cNvCxnSpPr>
          <p:nvPr/>
        </p:nvCxnSpPr>
        <p:spPr bwMode="auto">
          <a:xfrm rot="10800000" flipV="1">
            <a:off x="6804025" y="2420938"/>
            <a:ext cx="1152525" cy="539750"/>
          </a:xfrm>
          <a:prstGeom prst="bentConnector3">
            <a:avLst>
              <a:gd name="adj1" fmla="val 1269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</p:spPr>
      </p:cxnSp>
      <p:sp>
        <p:nvSpPr>
          <p:cNvPr id="27657" name="Rectangle 26"/>
          <p:cNvSpPr>
            <a:spLocks/>
          </p:cNvSpPr>
          <p:nvPr/>
        </p:nvSpPr>
        <p:spPr bwMode="auto">
          <a:xfrm>
            <a:off x="6719888" y="2284413"/>
            <a:ext cx="11652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1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sym typeface="Arial Bold"/>
              </a:rPr>
              <a:t>. </a:t>
            </a: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Запрос информации</a:t>
            </a:r>
          </a:p>
          <a:p>
            <a:pPr algn="ctr">
              <a:defRPr/>
            </a:pP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о начислениях</a:t>
            </a:r>
            <a:endParaRPr lang="en-US" sz="1150" b="1" dirty="0">
              <a:solidFill>
                <a:schemeClr val="accent5">
                  <a:lumMod val="50000"/>
                </a:schemeClr>
              </a:solidFill>
              <a:latin typeface="+mn-lt"/>
              <a:sym typeface="Arial Bold"/>
            </a:endParaRPr>
          </a:p>
        </p:txBody>
      </p:sp>
      <p:sp>
        <p:nvSpPr>
          <p:cNvPr id="27658" name="Rectangle 28"/>
          <p:cNvSpPr>
            <a:spLocks/>
          </p:cNvSpPr>
          <p:nvPr/>
        </p:nvSpPr>
        <p:spPr bwMode="auto">
          <a:xfrm>
            <a:off x="8027988" y="2420938"/>
            <a:ext cx="1092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Физические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 и 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Юридические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лица</a:t>
            </a:r>
            <a:endParaRPr lang="en-US" sz="1150" b="1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 pitchFamily="34" charset="-128"/>
              <a:sym typeface="Arial Bold"/>
            </a:endParaRPr>
          </a:p>
        </p:txBody>
      </p:sp>
      <p:sp>
        <p:nvSpPr>
          <p:cNvPr id="27659" name="Rectangle 18"/>
          <p:cNvSpPr>
            <a:spLocks/>
          </p:cNvSpPr>
          <p:nvPr/>
        </p:nvSpPr>
        <p:spPr bwMode="auto">
          <a:xfrm>
            <a:off x="4140200" y="1268413"/>
            <a:ext cx="1727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2. Запрос информации о начислениях </a:t>
            </a:r>
          </a:p>
        </p:txBody>
      </p:sp>
      <p:cxnSp>
        <p:nvCxnSpPr>
          <p:cNvPr id="22540" name="AutoShape 25"/>
          <p:cNvCxnSpPr>
            <a:cxnSpLocks noChangeShapeType="1"/>
          </p:cNvCxnSpPr>
          <p:nvPr/>
        </p:nvCxnSpPr>
        <p:spPr bwMode="auto">
          <a:xfrm flipV="1">
            <a:off x="7019925" y="2997200"/>
            <a:ext cx="1217613" cy="728663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</p:spPr>
      </p:cxnSp>
      <p:sp>
        <p:nvSpPr>
          <p:cNvPr id="27661" name="Rectangle 26"/>
          <p:cNvSpPr>
            <a:spLocks/>
          </p:cNvSpPr>
          <p:nvPr/>
        </p:nvSpPr>
        <p:spPr bwMode="auto">
          <a:xfrm>
            <a:off x="7019925" y="3284538"/>
            <a:ext cx="122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sym typeface="Arial Bold"/>
              </a:rPr>
              <a:t>4. </a:t>
            </a: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Выбор способа оплаты</a:t>
            </a:r>
            <a:endParaRPr lang="en-US" sz="1150" b="1" dirty="0">
              <a:solidFill>
                <a:schemeClr val="accent5">
                  <a:lumMod val="50000"/>
                </a:schemeClr>
              </a:solidFill>
              <a:latin typeface="+mn-lt"/>
              <a:sym typeface="Arial Bold"/>
            </a:endParaRPr>
          </a:p>
        </p:txBody>
      </p:sp>
      <p:cxnSp>
        <p:nvCxnSpPr>
          <p:cNvPr id="22542" name="AutoShape 28"/>
          <p:cNvCxnSpPr>
            <a:cxnSpLocks noChangeShapeType="1"/>
          </p:cNvCxnSpPr>
          <p:nvPr/>
        </p:nvCxnSpPr>
        <p:spPr bwMode="auto">
          <a:xfrm rot="16200000" flipH="1">
            <a:off x="4117182" y="1821656"/>
            <a:ext cx="647700" cy="155733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</p:spPr>
      </p:cxnSp>
      <p:sp>
        <p:nvSpPr>
          <p:cNvPr id="27664" name="Rectangle 18"/>
          <p:cNvSpPr>
            <a:spLocks/>
          </p:cNvSpPr>
          <p:nvPr/>
        </p:nvSpPr>
        <p:spPr bwMode="auto">
          <a:xfrm>
            <a:off x="3708400" y="2492375"/>
            <a:ext cx="1296988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3. 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Начисления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</a:p>
        </p:txBody>
      </p:sp>
      <p:pic>
        <p:nvPicPr>
          <p:cNvPr id="22544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07375" y="1484313"/>
            <a:ext cx="9366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1725" y="1196975"/>
            <a:ext cx="9366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546" name="AutoShape 32"/>
          <p:cNvCxnSpPr>
            <a:cxnSpLocks noChangeShapeType="1"/>
          </p:cNvCxnSpPr>
          <p:nvPr/>
        </p:nvCxnSpPr>
        <p:spPr bwMode="auto">
          <a:xfrm rot="5400000">
            <a:off x="6821488" y="2549525"/>
            <a:ext cx="1160462" cy="2344738"/>
          </a:xfrm>
          <a:prstGeom prst="bentConnector3">
            <a:avLst>
              <a:gd name="adj1" fmla="val 119560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</p:spPr>
      </p:cxnSp>
      <p:sp>
        <p:nvSpPr>
          <p:cNvPr id="27668" name="Rectangle 26"/>
          <p:cNvSpPr>
            <a:spLocks/>
          </p:cNvSpPr>
          <p:nvPr/>
        </p:nvSpPr>
        <p:spPr bwMode="auto">
          <a:xfrm>
            <a:off x="7164388" y="3860800"/>
            <a:ext cx="14398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5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sym typeface="Arial Bold"/>
              </a:rPr>
              <a:t>. </a:t>
            </a: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Выбор банка, платежной системы для оплаты</a:t>
            </a:r>
            <a:endParaRPr lang="en-US" sz="1150" b="1" dirty="0">
              <a:solidFill>
                <a:schemeClr val="accent5">
                  <a:lumMod val="50000"/>
                </a:schemeClr>
              </a:solidFill>
              <a:latin typeface="+mn-lt"/>
              <a:sym typeface="Arial Bold"/>
            </a:endParaRPr>
          </a:p>
        </p:txBody>
      </p:sp>
      <p:cxnSp>
        <p:nvCxnSpPr>
          <p:cNvPr id="22548" name="AutoShape 34"/>
          <p:cNvCxnSpPr>
            <a:cxnSpLocks noChangeShapeType="1"/>
          </p:cNvCxnSpPr>
          <p:nvPr/>
        </p:nvCxnSpPr>
        <p:spPr bwMode="auto">
          <a:xfrm>
            <a:off x="2195513" y="2420938"/>
            <a:ext cx="71437" cy="2736850"/>
          </a:xfrm>
          <a:prstGeom prst="bentConnector3">
            <a:avLst>
              <a:gd name="adj1" fmla="val 720000"/>
            </a:avLst>
          </a:prstGeom>
          <a:noFill/>
          <a:ln w="19050">
            <a:solidFill>
              <a:schemeClr val="tx1"/>
            </a:solidFill>
            <a:miter lim="800000"/>
            <a:headEnd type="triangle" w="lg" len="med"/>
            <a:tailEnd type="triangle" w="lg" len="med"/>
          </a:ln>
        </p:spPr>
      </p:cxnSp>
      <p:cxnSp>
        <p:nvCxnSpPr>
          <p:cNvPr id="22549" name="AutoShape 35"/>
          <p:cNvCxnSpPr>
            <a:cxnSpLocks noChangeShapeType="1"/>
          </p:cNvCxnSpPr>
          <p:nvPr/>
        </p:nvCxnSpPr>
        <p:spPr bwMode="auto">
          <a:xfrm flipH="1">
            <a:off x="2195513" y="3860800"/>
            <a:ext cx="576262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</p:spPr>
      </p:cxnSp>
      <p:cxnSp>
        <p:nvCxnSpPr>
          <p:cNvPr id="22550" name="AutoShape 36"/>
          <p:cNvCxnSpPr>
            <a:cxnSpLocks noChangeShapeType="1"/>
          </p:cNvCxnSpPr>
          <p:nvPr/>
        </p:nvCxnSpPr>
        <p:spPr bwMode="auto">
          <a:xfrm flipH="1" flipV="1">
            <a:off x="2771775" y="3860800"/>
            <a:ext cx="252095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27672" name="Rectangle 26"/>
          <p:cNvSpPr>
            <a:spLocks/>
          </p:cNvSpPr>
          <p:nvPr/>
        </p:nvSpPr>
        <p:spPr bwMode="auto">
          <a:xfrm>
            <a:off x="3132138" y="3933825"/>
            <a:ext cx="17399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6. </a:t>
            </a: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О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плат</a:t>
            </a: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а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начисления</a:t>
            </a:r>
            <a:endParaRPr lang="en-US" sz="1150" b="1" dirty="0">
              <a:solidFill>
                <a:schemeClr val="accent5">
                  <a:lumMod val="50000"/>
                </a:schemeClr>
              </a:solidFill>
              <a:latin typeface="+mn-lt"/>
              <a:sym typeface="Arial Bold"/>
            </a:endParaRPr>
          </a:p>
        </p:txBody>
      </p:sp>
      <p:cxnSp>
        <p:nvCxnSpPr>
          <p:cNvPr id="22552" name="AutoShape 38"/>
          <p:cNvCxnSpPr>
            <a:cxnSpLocks noChangeShapeType="1"/>
          </p:cNvCxnSpPr>
          <p:nvPr/>
        </p:nvCxnSpPr>
        <p:spPr bwMode="auto">
          <a:xfrm rot="10800000" flipH="1">
            <a:off x="684213" y="1628775"/>
            <a:ext cx="2417762" cy="3424238"/>
          </a:xfrm>
          <a:prstGeom prst="bentConnector3">
            <a:avLst>
              <a:gd name="adj1" fmla="val -9454"/>
            </a:avLst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</p:spPr>
      </p:cxnSp>
      <p:sp>
        <p:nvSpPr>
          <p:cNvPr id="27674" name="Rectangle 26"/>
          <p:cNvSpPr>
            <a:spLocks/>
          </p:cNvSpPr>
          <p:nvPr/>
        </p:nvSpPr>
        <p:spPr bwMode="auto">
          <a:xfrm>
            <a:off x="755650" y="1196975"/>
            <a:ext cx="18002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ctr">
              <a:defRPr/>
            </a:pP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7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ＭＳ Ｐゴシック" pitchFamily="34" charset="-128"/>
                <a:sym typeface="Arial Bold"/>
              </a:rPr>
              <a:t>. </a:t>
            </a: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Передача информации</a:t>
            </a:r>
          </a:p>
          <a:p>
            <a:pPr algn="ctr">
              <a:defRPr/>
            </a:pPr>
            <a:r>
              <a:rPr lang="ru-RU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 об оплате</a:t>
            </a:r>
            <a:endParaRPr lang="en-US" sz="1150" b="1" dirty="0">
              <a:solidFill>
                <a:schemeClr val="accent5">
                  <a:lumMod val="50000"/>
                </a:schemeClr>
              </a:solidFill>
              <a:latin typeface="+mn-lt"/>
              <a:sym typeface="Arial Bold"/>
            </a:endParaRPr>
          </a:p>
        </p:txBody>
      </p:sp>
      <p:sp>
        <p:nvSpPr>
          <p:cNvPr id="16413" name="Rectangle 11"/>
          <p:cNvSpPr>
            <a:spLocks/>
          </p:cNvSpPr>
          <p:nvPr/>
        </p:nvSpPr>
        <p:spPr bwMode="auto">
          <a:xfrm>
            <a:off x="6011863" y="4797425"/>
            <a:ext cx="302418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algn="just">
              <a:buFontTx/>
              <a:buChar char="•"/>
              <a:defRPr/>
            </a:pP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«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Узнай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свою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задолженность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» 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-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информированность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граждан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о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своих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обязательствах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перед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бюджетом</a:t>
            </a:r>
            <a:r>
              <a:rPr lang="ru-RU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.</a:t>
            </a:r>
          </a:p>
          <a:p>
            <a:pPr algn="just">
              <a:buFontTx/>
              <a:buChar char="•"/>
              <a:defRPr/>
            </a:pPr>
            <a:endParaRPr lang="en-US" sz="800" b="1" dirty="0">
              <a:solidFill>
                <a:schemeClr val="accent6">
                  <a:lumMod val="50000"/>
                </a:schemeClr>
              </a:solidFill>
              <a:latin typeface="+mn-lt"/>
              <a:sym typeface="Arial Bold"/>
            </a:endParaRPr>
          </a:p>
          <a:p>
            <a:pPr algn="just">
              <a:buFontTx/>
              <a:buChar char="•"/>
              <a:defRPr/>
            </a:pP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«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Оформи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платеж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правильно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» 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- </a:t>
            </a:r>
            <a:r>
              <a:rPr lang="ru-RU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с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нижение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объема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невыясненных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поступлений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и,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как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следствие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,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повышение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скорости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зачисления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.</a:t>
            </a:r>
            <a:endParaRPr lang="ru-RU" sz="1150" b="1" dirty="0">
              <a:solidFill>
                <a:schemeClr val="accent5">
                  <a:lumMod val="75000"/>
                </a:schemeClr>
              </a:solidFill>
              <a:latin typeface="+mn-lt"/>
              <a:sym typeface="Arial Bold"/>
            </a:endParaRPr>
          </a:p>
          <a:p>
            <a:pPr algn="just">
              <a:buFontTx/>
              <a:buChar char="•"/>
              <a:defRPr/>
            </a:pPr>
            <a:endParaRPr lang="en-US" sz="800" b="1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  <a:sym typeface="Arial Bold"/>
            </a:endParaRPr>
          </a:p>
          <a:p>
            <a:pPr algn="just">
              <a:buFontTx/>
              <a:buChar char="•"/>
              <a:defRPr/>
            </a:pP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«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Плати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легко</a:t>
            </a:r>
            <a:r>
              <a:rPr lang="en-US" sz="1150" b="1" dirty="0">
                <a:solidFill>
                  <a:schemeClr val="accent6">
                    <a:lumMod val="50000"/>
                  </a:schemeClr>
                </a:solidFill>
                <a:latin typeface="+mn-lt"/>
                <a:sym typeface="Arial Bold"/>
              </a:rPr>
              <a:t>!» 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-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ускорение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исполнения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обязательств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перед</a:t>
            </a:r>
            <a:r>
              <a:rPr lang="en-US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 </a:t>
            </a:r>
            <a:r>
              <a:rPr lang="en-US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бюджет</a:t>
            </a:r>
            <a:r>
              <a:rPr lang="ru-RU" sz="1150" b="1" dirty="0" err="1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ами</a:t>
            </a:r>
            <a:r>
              <a:rPr lang="ru-RU" sz="1150" b="1" dirty="0">
                <a:solidFill>
                  <a:schemeClr val="accent5">
                    <a:lumMod val="75000"/>
                  </a:schemeClr>
                </a:solidFill>
                <a:latin typeface="+mn-lt"/>
                <a:sym typeface="Arial Bold"/>
              </a:rPr>
              <a:t>.</a:t>
            </a:r>
            <a:endParaRPr lang="en-US" sz="1150" b="1" dirty="0">
              <a:solidFill>
                <a:schemeClr val="accent5">
                  <a:lumMod val="75000"/>
                </a:schemeClr>
              </a:solidFill>
              <a:latin typeface="+mn-lt"/>
              <a:sym typeface="Arial Bold"/>
            </a:endParaRPr>
          </a:p>
          <a:p>
            <a:pPr algn="just">
              <a:defRPr/>
            </a:pPr>
            <a:endParaRPr lang="en-US" sz="1100" b="1" dirty="0">
              <a:solidFill>
                <a:schemeClr val="tx2"/>
              </a:solidFill>
              <a:latin typeface="Calibri" pitchFamily="34" charset="0"/>
              <a:cs typeface="Arial" pitchFamily="34" charset="0"/>
              <a:sym typeface="Arial Bold"/>
            </a:endParaRPr>
          </a:p>
        </p:txBody>
      </p:sp>
      <p:pic>
        <p:nvPicPr>
          <p:cNvPr id="22555" name="Picture 42" descr="7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16238" y="4581525"/>
            <a:ext cx="29876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кругленный прямоугольник 48"/>
          <p:cNvSpPr/>
          <p:nvPr/>
        </p:nvSpPr>
        <p:spPr>
          <a:xfrm>
            <a:off x="5435600" y="3500438"/>
            <a:ext cx="1366838" cy="7921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Платежный шлюз</a:t>
            </a:r>
          </a:p>
        </p:txBody>
      </p:sp>
      <p:sp>
        <p:nvSpPr>
          <p:cNvPr id="48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2EE0E09D-E8DF-41A9-B59D-AC4849508254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21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53" name="Заголовок 3"/>
          <p:cNvSpPr txBox="1">
            <a:spLocks/>
          </p:cNvSpPr>
          <p:nvPr/>
        </p:nvSpPr>
        <p:spPr>
          <a:xfrm>
            <a:off x="1042988" y="0"/>
            <a:ext cx="7273925" cy="98107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18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Портальное решение Государственной информационной системы о государственных и муниципальных платежах, интеграция с единым платежным шлюзом, реализация информационных сервисов</a:t>
            </a:r>
          </a:p>
        </p:txBody>
      </p:sp>
      <p:sp>
        <p:nvSpPr>
          <p:cNvPr id="39" name="Облако 38"/>
          <p:cNvSpPr/>
          <p:nvPr/>
        </p:nvSpPr>
        <p:spPr bwMode="auto">
          <a:xfrm>
            <a:off x="5219700" y="2565400"/>
            <a:ext cx="1584325" cy="8636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ЕПГУ</a:t>
            </a:r>
          </a:p>
        </p:txBody>
      </p:sp>
      <p:sp>
        <p:nvSpPr>
          <p:cNvPr id="40" name="Rectangle 26"/>
          <p:cNvSpPr>
            <a:spLocks/>
          </p:cNvSpPr>
          <p:nvPr/>
        </p:nvSpPr>
        <p:spPr bwMode="auto">
          <a:xfrm>
            <a:off x="6011863" y="4581525"/>
            <a:ext cx="17399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>
              <a:defRPr/>
            </a:pPr>
            <a:r>
              <a:rPr lang="ru-RU" sz="1150" b="1" u="sng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Сервисы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 Bold"/>
              </a:rPr>
              <a:t>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554" name="Прямая соединительная линия 166"/>
          <p:cNvCxnSpPr>
            <a:cxnSpLocks noChangeShapeType="1"/>
          </p:cNvCxnSpPr>
          <p:nvPr/>
        </p:nvCxnSpPr>
        <p:spPr bwMode="auto">
          <a:xfrm>
            <a:off x="4500563" y="5805488"/>
            <a:ext cx="142875" cy="0"/>
          </a:xfrm>
          <a:prstGeom prst="line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</p:spPr>
      </p:cxn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550" y="0"/>
            <a:ext cx="7129463" cy="981075"/>
          </a:xfrm>
        </p:spPr>
        <p:txBody>
          <a:bodyPr lIns="38100" tIns="38100" rIns="38100" bIns="38100"/>
          <a:lstStyle/>
          <a:p>
            <a:pPr algn="ctr" eaLnBrk="1" hangingPunct="1"/>
            <a:r>
              <a:rPr sz="2000" smtClean="0">
                <a:solidFill>
                  <a:srgbClr val="1F497D"/>
                </a:solidFill>
                <a:cs typeface="Arial" pitchFamily="34" charset="0"/>
                <a:sym typeface="Arial" pitchFamily="34" charset="0"/>
              </a:rPr>
              <a:t>Интеграция  Государственной информационной системы о государственных и муниниципальных платежах с информационными системами и ресурсами </a:t>
            </a:r>
            <a:endParaRPr lang="en-US" sz="2000" smtClean="0">
              <a:solidFill>
                <a:srgbClr val="1F497D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08625" y="3429000"/>
            <a:ext cx="1366838" cy="576263"/>
          </a:xfrm>
          <a:prstGeom prst="round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ГИС ГМП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800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5600" y="3716338"/>
            <a:ext cx="1512888" cy="433387"/>
          </a:xfrm>
          <a:prstGeom prst="roundRect">
            <a:avLst/>
          </a:prstGeom>
          <a:solidFill>
            <a:srgbClr val="F9F2BF">
              <a:alpha val="90000"/>
            </a:srgb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Сводный реестр платежей</a:t>
            </a:r>
          </a:p>
        </p:txBody>
      </p:sp>
      <p:cxnSp>
        <p:nvCxnSpPr>
          <p:cNvPr id="23558" name="Прямая со стрелкой 8"/>
          <p:cNvCxnSpPr>
            <a:cxnSpLocks noChangeShapeType="1"/>
          </p:cNvCxnSpPr>
          <p:nvPr/>
        </p:nvCxnSpPr>
        <p:spPr bwMode="auto">
          <a:xfrm flipH="1">
            <a:off x="6948488" y="4005263"/>
            <a:ext cx="863600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/>
            <a:tailEnd type="arrow" w="med" len="med"/>
          </a:ln>
        </p:spPr>
      </p:cxnSp>
      <p:cxnSp>
        <p:nvCxnSpPr>
          <p:cNvPr id="23559" name="Прямая со стрелкой 8"/>
          <p:cNvCxnSpPr>
            <a:cxnSpLocks noChangeShapeType="1"/>
          </p:cNvCxnSpPr>
          <p:nvPr/>
        </p:nvCxnSpPr>
        <p:spPr bwMode="auto">
          <a:xfrm flipV="1">
            <a:off x="6875463" y="3068638"/>
            <a:ext cx="360362" cy="539750"/>
          </a:xfrm>
          <a:prstGeom prst="bentConnector2">
            <a:avLst/>
          </a:prstGeom>
          <a:noFill/>
          <a:ln w="25400">
            <a:solidFill>
              <a:srgbClr val="558ED5"/>
            </a:solidFill>
            <a:miter lim="800000"/>
            <a:headEnd type="arrow" w="med" len="med"/>
            <a:tailEnd/>
          </a:ln>
        </p:spPr>
      </p:cxnSp>
      <p:sp>
        <p:nvSpPr>
          <p:cNvPr id="15" name="Скругленный прямоугольник 14"/>
          <p:cNvSpPr/>
          <p:nvPr/>
        </p:nvSpPr>
        <p:spPr>
          <a:xfrm>
            <a:off x="7812088" y="3500438"/>
            <a:ext cx="1081087" cy="57626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9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Платежный Шлюз</a:t>
            </a:r>
          </a:p>
        </p:txBody>
      </p:sp>
      <p:pic>
        <p:nvPicPr>
          <p:cNvPr id="16408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365625"/>
            <a:ext cx="4321175" cy="2159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3562" name="Прямая со стрелкой 131"/>
          <p:cNvCxnSpPr>
            <a:cxnSpLocks noChangeShapeType="1"/>
          </p:cNvCxnSpPr>
          <p:nvPr/>
        </p:nvCxnSpPr>
        <p:spPr bwMode="auto">
          <a:xfrm>
            <a:off x="4716463" y="4292600"/>
            <a:ext cx="3311525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</p:spPr>
      </p:cxnSp>
      <p:cxnSp>
        <p:nvCxnSpPr>
          <p:cNvPr id="23563" name="Прямая со стрелкой 134"/>
          <p:cNvCxnSpPr>
            <a:cxnSpLocks noChangeShapeType="1"/>
          </p:cNvCxnSpPr>
          <p:nvPr/>
        </p:nvCxnSpPr>
        <p:spPr bwMode="auto">
          <a:xfrm>
            <a:off x="4572000" y="3573463"/>
            <a:ext cx="936625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/>
            <a:tailEnd type="arrow" w="med" len="med"/>
          </a:ln>
        </p:spPr>
      </p:cxnSp>
      <p:cxnSp>
        <p:nvCxnSpPr>
          <p:cNvPr id="23564" name="Прямая со стрелкой 136"/>
          <p:cNvCxnSpPr>
            <a:cxnSpLocks noChangeShapeType="1"/>
            <a:endCxn id="16" idx="1"/>
          </p:cNvCxnSpPr>
          <p:nvPr/>
        </p:nvCxnSpPr>
        <p:spPr bwMode="auto">
          <a:xfrm rot="5400000" flipH="1" flipV="1">
            <a:off x="4103687" y="4473576"/>
            <a:ext cx="1871663" cy="792162"/>
          </a:xfrm>
          <a:prstGeom prst="bentConnector2">
            <a:avLst/>
          </a:prstGeom>
          <a:noFill/>
          <a:ln w="25400">
            <a:solidFill>
              <a:srgbClr val="558ED5"/>
            </a:solidFill>
            <a:miter lim="800000"/>
            <a:headEnd/>
            <a:tailEnd type="arrow" w="med" len="med"/>
          </a:ln>
        </p:spPr>
      </p:cxnSp>
      <p:pic>
        <p:nvPicPr>
          <p:cNvPr id="16410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052513"/>
            <a:ext cx="4249737" cy="2232025"/>
          </a:xfrm>
          <a:prstGeom prst="rect">
            <a:avLst/>
          </a:prstGeom>
          <a:solidFill>
            <a:srgbClr val="F9F2BF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3566" name="Прямая соединительная линия 164"/>
          <p:cNvCxnSpPr>
            <a:cxnSpLocks noChangeShapeType="1"/>
          </p:cNvCxnSpPr>
          <p:nvPr/>
        </p:nvCxnSpPr>
        <p:spPr bwMode="auto">
          <a:xfrm>
            <a:off x="4500563" y="5661025"/>
            <a:ext cx="71437" cy="0"/>
          </a:xfrm>
          <a:prstGeom prst="line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</p:spPr>
      </p:cxnSp>
      <p:cxnSp>
        <p:nvCxnSpPr>
          <p:cNvPr id="23567" name="Прямая соединительная линия 180"/>
          <p:cNvCxnSpPr>
            <a:cxnSpLocks noChangeShapeType="1"/>
          </p:cNvCxnSpPr>
          <p:nvPr/>
        </p:nvCxnSpPr>
        <p:spPr bwMode="auto">
          <a:xfrm>
            <a:off x="4500563" y="5949950"/>
            <a:ext cx="215900" cy="0"/>
          </a:xfrm>
          <a:prstGeom prst="line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</p:spPr>
      </p:cxnSp>
      <p:cxnSp>
        <p:nvCxnSpPr>
          <p:cNvPr id="23568" name="Прямая со стрелкой 213"/>
          <p:cNvCxnSpPr>
            <a:cxnSpLocks noChangeShapeType="1"/>
          </p:cNvCxnSpPr>
          <p:nvPr/>
        </p:nvCxnSpPr>
        <p:spPr bwMode="auto">
          <a:xfrm>
            <a:off x="6948488" y="3860800"/>
            <a:ext cx="863600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/>
            <a:tailEnd type="arrow" w="med" len="med"/>
          </a:ln>
        </p:spPr>
      </p:cxnSp>
      <p:cxnSp>
        <p:nvCxnSpPr>
          <p:cNvPr id="23569" name="Прямая со стрелкой 229"/>
          <p:cNvCxnSpPr>
            <a:cxnSpLocks noChangeShapeType="1"/>
          </p:cNvCxnSpPr>
          <p:nvPr/>
        </p:nvCxnSpPr>
        <p:spPr bwMode="auto">
          <a:xfrm flipV="1">
            <a:off x="8027988" y="4076700"/>
            <a:ext cx="0" cy="21590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/>
            <a:tailEnd type="arrow" w="med" len="med"/>
          </a:ln>
        </p:spPr>
      </p:cxnSp>
      <p:cxnSp>
        <p:nvCxnSpPr>
          <p:cNvPr id="23570" name="Прямая соединительная линия 241"/>
          <p:cNvCxnSpPr>
            <a:cxnSpLocks noChangeShapeType="1"/>
          </p:cNvCxnSpPr>
          <p:nvPr/>
        </p:nvCxnSpPr>
        <p:spPr bwMode="auto">
          <a:xfrm>
            <a:off x="4716463" y="4292600"/>
            <a:ext cx="0" cy="1657350"/>
          </a:xfrm>
          <a:prstGeom prst="line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</p:spPr>
      </p:cxnSp>
      <p:cxnSp>
        <p:nvCxnSpPr>
          <p:cNvPr id="23571" name="Прямая соединительная линия 258"/>
          <p:cNvCxnSpPr>
            <a:cxnSpLocks noChangeShapeType="1"/>
          </p:cNvCxnSpPr>
          <p:nvPr/>
        </p:nvCxnSpPr>
        <p:spPr bwMode="auto">
          <a:xfrm>
            <a:off x="4572000" y="3573463"/>
            <a:ext cx="0" cy="2087562"/>
          </a:xfrm>
          <a:prstGeom prst="line">
            <a:avLst/>
          </a:prstGeom>
          <a:noFill/>
          <a:ln w="25400">
            <a:solidFill>
              <a:srgbClr val="558ED5"/>
            </a:solidFill>
            <a:miter lim="800000"/>
            <a:headEnd/>
            <a:tailEnd/>
          </a:ln>
        </p:spPr>
      </p:cxnSp>
      <p:cxnSp>
        <p:nvCxnSpPr>
          <p:cNvPr id="265" name="Прямая со стрелкой 264"/>
          <p:cNvCxnSpPr/>
          <p:nvPr/>
        </p:nvCxnSpPr>
        <p:spPr bwMode="auto">
          <a:xfrm flipV="1">
            <a:off x="8459788" y="4076700"/>
            <a:ext cx="0" cy="288925"/>
          </a:xfrm>
          <a:prstGeom prst="straightConnector1">
            <a:avLst/>
          </a:prstGeom>
          <a:noFill/>
          <a:ln w="25400">
            <a:solidFill>
              <a:schemeClr val="accent5">
                <a:lumMod val="75000"/>
              </a:schemeClr>
            </a:solidFill>
            <a:miter lim="800000"/>
            <a:headEnd/>
            <a:tailEnd type="arrow"/>
          </a:ln>
        </p:spPr>
      </p:cxnSp>
      <p:sp>
        <p:nvSpPr>
          <p:cNvPr id="26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04707EFC-61BC-4DCF-96F3-7FD86F52F28B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22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pic>
        <p:nvPicPr>
          <p:cNvPr id="235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463" y="1052513"/>
            <a:ext cx="4456112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5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925" y="5229225"/>
            <a:ext cx="32416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6" name="Picture 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0825" y="4941888"/>
            <a:ext cx="4176713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3276600" y="5516563"/>
            <a:ext cx="1223963" cy="649287"/>
          </a:xfrm>
          <a:prstGeom prst="roundRect">
            <a:avLst/>
          </a:prstGeom>
          <a:solidFill>
            <a:srgbClr val="F9F2BF">
              <a:alpha val="90000"/>
            </a:srgb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Сервисы</a:t>
            </a:r>
          </a:p>
          <a:p>
            <a:pPr algn="ctr">
              <a:defRPr/>
            </a:pP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ГИС ГМП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 sz="1800">
              <a:solidFill>
                <a:srgbClr val="1F497D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Arial" pitchFamily="34" charset="0"/>
            </a:endParaRPr>
          </a:p>
        </p:txBody>
      </p:sp>
      <p:sp>
        <p:nvSpPr>
          <p:cNvPr id="26627" name="Rectangle 23"/>
          <p:cNvSpPr>
            <a:spLocks/>
          </p:cNvSpPr>
          <p:nvPr/>
        </p:nvSpPr>
        <p:spPr bwMode="auto">
          <a:xfrm>
            <a:off x="307975" y="363538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>
              <a:lnSpc>
                <a:spcPct val="90000"/>
              </a:lnSpc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Федеральное казначейство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1692275" y="1989138"/>
            <a:ext cx="57594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marL="342900" indent="-342900" algn="ctr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t>Спасибо за внимание!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  <p:pic>
        <p:nvPicPr>
          <p:cNvPr id="24581" name="Picture 25" descr="circle_422_2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2781300"/>
            <a:ext cx="3168650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26"/>
          <p:cNvSpPr>
            <a:spLocks/>
          </p:cNvSpPr>
          <p:nvPr/>
        </p:nvSpPr>
        <p:spPr bwMode="auto">
          <a:xfrm>
            <a:off x="2987675" y="5013325"/>
            <a:ext cx="3108325" cy="3143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763"/>
              </a:spcBef>
              <a:defRPr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t>http://www.roskazna.ru/gis-gmp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t>/</a:t>
            </a:r>
            <a:endParaRPr lang="en-US" sz="1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  <p:sp>
        <p:nvSpPr>
          <p:cNvPr id="8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FB1E2DFE-A303-4559-8367-EF1B3264ED13}" type="slidenum">
              <a:rPr lang="en-US" sz="1400" b="1">
                <a:solidFill>
                  <a:schemeClr val="tx2"/>
                </a:solidFill>
                <a:latin typeface="+mn-lt"/>
                <a:ea typeface="ＭＳ Ｐゴシック" pitchFamily="34" charset="-128"/>
                <a:sym typeface="Lucida Grande"/>
              </a:rPr>
              <a:pPr algn="r">
                <a:defRPr/>
              </a:pPr>
              <a:t>23</a:t>
            </a:fld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IS_GMP546484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38100">
          <a:solidFill>
            <a:srgbClr val="558ED5"/>
          </a:solidFill>
          <a:miter lim="800000"/>
          <a:headEnd/>
          <a:tailEnd type="triangle" w="med" len="med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26254</TotalTime>
  <Words>3016</Words>
  <Application>Microsoft Office PowerPoint</Application>
  <PresentationFormat>Экран (4:3)</PresentationFormat>
  <Paragraphs>367</Paragraphs>
  <Slides>23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ＭＳ Ｐゴシック</vt:lpstr>
      <vt:lpstr>Arial</vt:lpstr>
      <vt:lpstr>Calibri</vt:lpstr>
      <vt:lpstr>Lucida Grande</vt:lpstr>
      <vt:lpstr>Times New Roman</vt:lpstr>
      <vt:lpstr>Wingdings</vt:lpstr>
      <vt:lpstr>Arial Narrow</vt:lpstr>
      <vt:lpstr>Arial Bold</vt:lpstr>
      <vt:lpstr>GIS_GMP546484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Интеграция  Государственной информационной системы о государственных и муниниципальных платежах с информационными системами и ресурсами </vt:lpstr>
      <vt:lpstr>Слайд 23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GMP</dc:title>
  <dc:creator>GorelovAV</dc:creator>
  <cp:lastModifiedBy>User</cp:lastModifiedBy>
  <cp:revision>1648</cp:revision>
  <dcterms:created xsi:type="dcterms:W3CDTF">2012-02-14T07:53:23Z</dcterms:created>
  <dcterms:modified xsi:type="dcterms:W3CDTF">2014-10-03T06:11:29Z</dcterms:modified>
</cp:coreProperties>
</file>