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7.xml.rels" ContentType="application/vnd.openxmlformats-package.relationships+xml"/>
  <Override PartName="/ppt/notesSlides/notesSlide7.xml" ContentType="application/vnd.openxmlformats-officedocument.presentationml.notesSlide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Masters/slideMaster3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2.png" ContentType="image/png"/>
  <Override PartName="/ppt/media/image3.png" ContentType="image/png"/>
  <Override PartName="/ppt/media/image11.png" ContentType="image/png"/>
  <Override PartName="/ppt/media/image1.jpeg" ContentType="image/jpeg"/>
  <Override PartName="/ppt/media/image4.jpeg" ContentType="image/jpeg"/>
  <Override PartName="/ppt/media/image6.png" ContentType="image/png"/>
  <Override PartName="/ppt/media/image5.png" ContentType="image/png"/>
  <Override PartName="/ppt/media/image2.png" ContentType="image/png"/>
  <Override PartName="/ppt/media/image7.jpeg" ContentType="image/jpeg"/>
  <Override PartName="/ppt/media/image8.png" ContentType="image/png"/>
  <Override PartName="/ppt/media/image10.png" ContentType="image/png"/>
  <Override PartName="/ppt/media/image9.png" ContentType="image/png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6797675" cy="9926637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view3D>
      <c:rotX val="30"/>
      <c:rotY val="0"/>
      <c:rAngAx val="0"/>
      <c:perspective val="30"/>
    </c:view3D>
    <c:floor>
      <c:spPr>
        <a:solidFill>
          <a:srgbClr val="d9d9d9"/>
        </a:solidFill>
        <a:ln>
          <a:noFill/>
        </a:ln>
      </c:spPr>
    </c:floor>
    <c:backWall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0.087054798704869"/>
          <c:y val="0.157884743188076"/>
          <c:w val="0.754413831022054"/>
          <c:h val="0.667046425519795"/>
        </c:manualLayout>
      </c:layout>
      <c:pie3DChart>
        <c:varyColors val="1"/>
        <c:ser>
          <c:idx val="0"/>
          <c:order val="0"/>
          <c:spPr>
            <a:solidFill>
              <a:srgbClr val="5b9bd5"/>
            </a:solidFill>
            <a:ln>
              <a:noFill/>
            </a:ln>
          </c:spPr>
          <c:explosion val="0"/>
          <c:dPt>
            <c:idx val="0"/>
            <c:spPr>
              <a:solidFill>
                <a:srgbClr val="5b9bd5"/>
              </a:solidFill>
              <a:ln>
                <a:noFill/>
              </a:ln>
            </c:spPr>
          </c:dPt>
          <c:dPt>
            <c:idx val="1"/>
            <c:spPr>
              <a:solidFill>
                <a:srgbClr val="ed7d31"/>
              </a:solidFill>
              <a:ln>
                <a:noFill/>
              </a:ln>
            </c:spPr>
          </c:dPt>
          <c:dPt>
            <c:idx val="2"/>
            <c:spPr>
              <a:solidFill>
                <a:srgbClr val="a5a5a5"/>
              </a:solidFill>
              <a:ln>
                <a:noFill/>
              </a:ln>
            </c:spPr>
          </c:dPt>
          <c:dPt>
            <c:idx val="3"/>
            <c:spPr>
              <a:solidFill>
                <a:srgbClr val="ffc000"/>
              </a:solidFill>
              <a:ln>
                <a:noFill/>
              </a:ln>
            </c:spPr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1"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1"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1"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1"/>
            </c:dLbl>
            <c:dLblPos val="outEnd"/>
            <c:showLegendKey val="0"/>
            <c:showVal val="1"/>
            <c:showCatName val="0"/>
            <c:showSerName val="0"/>
            <c:showPercent val="1"/>
            <c:showLeaderLines val="0"/>
          </c:dLbls>
          <c:cat>
            <c:strRef>
              <c:f>categories</c:f>
              <c:strCache>
                <c:ptCount val="4"/>
                <c:pt idx="0">
                  <c:v>Решено </c:v>
                </c:pt>
                <c:pt idx="1">
                  <c:v>В ожидании</c:v>
                </c:pt>
                <c:pt idx="2">
                  <c:v>В работе</c:v>
                </c:pt>
                <c:pt idx="3">
                  <c:v>Открыто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298</c:v>
                </c:pt>
                <c:pt idx="1">
                  <c:v>200</c:v>
                </c:pt>
                <c:pt idx="2">
                  <c:v>33</c:v>
                </c:pt>
                <c:pt idx="3">
                  <c:v>49</c:v>
                </c:pt>
              </c:numCache>
            </c:numRef>
          </c:val>
        </c:ser>
      </c:pie3DChart>
      <c:spPr>
        <a:solidFill>
          <a:srgbClr val="d9d9d9"/>
        </a:solidFill>
        <a:ln>
          <a:noFill/>
        </a:ln>
      </c:spPr>
    </c:plotArea>
    <c:legend>
      <c:legendPos val="b"/>
      <c:layout>
        <c:manualLayout>
          <c:xMode val="edge"/>
          <c:yMode val="edge"/>
          <c:x val="0.16244416915558"/>
          <c:y val="0.865747001907302"/>
        </c:manualLayout>
      </c:layout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view3D>
      <c:rotX val="30"/>
      <c:rotY val="0"/>
      <c:rAngAx val="0"/>
      <c:perspective val="30"/>
    </c:view3D>
    <c:floor>
      <c:spPr>
        <a:solidFill>
          <a:srgbClr val="d9d9d9"/>
        </a:solidFill>
        <a:ln>
          <a:noFill/>
        </a:ln>
      </c:spPr>
    </c:floor>
    <c:backWall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0.0977789635163076"/>
          <c:y val="0.0772039645279082"/>
          <c:w val="0.813779763889815"/>
          <c:h val="0.7792383933229"/>
        </c:manualLayout>
      </c:layout>
      <c:pie3DChart>
        <c:varyColors val="1"/>
        <c:ser>
          <c:idx val="0"/>
          <c:order val="0"/>
          <c:spPr>
            <a:solidFill>
              <a:srgbClr val="5b9bd5"/>
            </a:solidFill>
            <a:ln>
              <a:noFill/>
            </a:ln>
          </c:spPr>
          <c:explosion val="0"/>
          <c:dPt>
            <c:idx val="0"/>
            <c:spPr>
              <a:solidFill>
                <a:srgbClr val="5b9bd5"/>
              </a:solidFill>
              <a:ln>
                <a:noFill/>
              </a:ln>
            </c:spPr>
          </c:dPt>
          <c:dPt>
            <c:idx val="1"/>
            <c:spPr>
              <a:solidFill>
                <a:srgbClr val="ed7d31"/>
              </a:solidFill>
              <a:ln>
                <a:noFill/>
              </a:ln>
            </c:spPr>
          </c:dPt>
          <c:dLbls>
            <c:dLbl>
              <c:idx val="0"/>
              <c:dLblPos val="bestFit"/>
              <c:showLegendKey val="0"/>
              <c:showVal val="0"/>
              <c:showCatName val="0"/>
              <c:showSerName val="0"/>
              <c:showPercent val="0"/>
            </c:dLbl>
            <c:dLbl>
              <c:idx val="1"/>
              <c:dLblPos val="bestFit"/>
              <c:showLegendKey val="0"/>
              <c:showVal val="0"/>
              <c:showCatName val="0"/>
              <c:showSerName val="0"/>
              <c:showPercent val="0"/>
            </c:dLbl>
            <c:dLblPos val="bestFit"/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Технические проблемы</c:v>
                </c:pt>
                <c:pt idx="1">
                  <c:v>Методические проблемы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459</c:v>
                </c:pt>
                <c:pt idx="1">
                  <c:v>121</c:v>
                </c:pt>
              </c:numCache>
            </c:numRef>
          </c:val>
        </c:ser>
      </c:pie3DChart>
      <c:spPr>
        <a:solidFill>
          <a:srgbClr val="d9d9d9"/>
        </a:solidFill>
        <a:ln>
          <a:noFill/>
        </a:ln>
      </c:spPr>
    </c:plotArea>
    <c:plotVisOnly val="1"/>
    <c:dispBlanksAs val="gap"/>
  </c:chart>
  <c:spPr>
    <a:noFill/>
    <a:ln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1F94762A-6287-4B0B-BACC-4CE0F5ACF8B2}" type="slidenum"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3F69BE76-43DD-45E8-A3CE-E5FE0B37984E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&lt;number&gt;</a:t>
            </a:fld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3852720" y="9428040"/>
            <a:ext cx="2943000" cy="496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CustomShape 3"/>
          <p:cNvSpPr/>
          <p:nvPr/>
        </p:nvSpPr>
        <p:spPr>
          <a:xfrm>
            <a:off x="3852720" y="9428040"/>
            <a:ext cx="2943000" cy="496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</p:spPr>
        <p:txBody>
          <a:bodyPr lIns="92520" rIns="92520" tIns="46080" bIns="46080"/>
          <a:p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3603600" y="1604520"/>
            <a:ext cx="4983480" cy="397728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3603600" y="1604520"/>
            <a:ext cx="498348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6" name="" descr=""/>
          <p:cNvPicPr/>
          <p:nvPr/>
        </p:nvPicPr>
        <p:blipFill>
          <a:blip r:embed="rId2"/>
          <a:stretch/>
        </p:blipFill>
        <p:spPr>
          <a:xfrm>
            <a:off x="3603600" y="1604520"/>
            <a:ext cx="4983480" cy="397728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/>
        </p:blipFill>
        <p:spPr>
          <a:xfrm>
            <a:off x="3603600" y="1604520"/>
            <a:ext cx="498348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15" name="" descr=""/>
          <p:cNvPicPr/>
          <p:nvPr/>
        </p:nvPicPr>
        <p:blipFill>
          <a:blip r:embed="rId2"/>
          <a:stretch/>
        </p:blipFill>
        <p:spPr>
          <a:xfrm>
            <a:off x="3603600" y="1604520"/>
            <a:ext cx="4983480" cy="3977280"/>
          </a:xfrm>
          <a:prstGeom prst="rect">
            <a:avLst/>
          </a:prstGeom>
          <a:ln>
            <a:noFill/>
          </a:ln>
        </p:spPr>
      </p:pic>
      <p:pic>
        <p:nvPicPr>
          <p:cNvPr id="116" name="" descr=""/>
          <p:cNvPicPr/>
          <p:nvPr/>
        </p:nvPicPr>
        <p:blipFill>
          <a:blip r:embed="rId3"/>
          <a:stretch/>
        </p:blipFill>
        <p:spPr>
          <a:xfrm>
            <a:off x="3603600" y="1604520"/>
            <a:ext cx="498348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100000"/>
              </a:lnSpc>
            </a:pPr>
            <a:r>
              <a:rPr lang="ru-RU" sz="6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Образец заголовка</a:t>
            </a:r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6.4.16</a:t>
            </a:r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7579B06-E1E7-4C06-BA66-795506F6A8EA}" type="slidenum">
              <a:rPr lang="ru-RU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Образец заголовка</a:t>
            </a:r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LevelОбразец текста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6858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6.4.16</a:t>
            </a:r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F4163BFE-A956-47D4-B5CC-87449129ACED}" type="slidenum">
              <a:rPr lang="ru-RU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6.4.16</a:t>
            </a:r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81F65E4E-A5ED-47C7-8B37-167E1872BD58}" type="slidenum">
              <a:rPr lang="ru-RU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ru-RU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title text format</a:t>
            </a:r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chart" Target="../charts/chart2.xml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mailto:helpdesk@bus.gov.ru" TargetMode="External"/><Relationship Id="rId2" Type="http://schemas.openxmlformats.org/officeDocument/2006/relationships/hyperlink" Target="http://bus.gov.ru/pub/support" TargetMode="External"/><Relationship Id="rId3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919404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117621A-17F5-44E3-8325-DFDC2363510C}" type="slidenum">
              <a:rPr lang="ru-RU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3" name="CustomShape 2"/>
          <p:cNvSpPr/>
          <p:nvPr/>
        </p:nvSpPr>
        <p:spPr>
          <a:xfrm>
            <a:off x="1936800" y="1662840"/>
            <a:ext cx="8642160" cy="2474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37609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1" lang="ru-RU" sz="2800" spc="-1" strike="noStrike">
                <a:solidFill>
                  <a:srgbClr val="376092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О результатах технической и методической поддержки уполномоченных органов по размещению информации о результатах независимой оценки качества на официальном сайте ГМУ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CustomShape 3"/>
          <p:cNvSpPr/>
          <p:nvPr/>
        </p:nvSpPr>
        <p:spPr>
          <a:xfrm>
            <a:off x="5253840" y="4524120"/>
            <a:ext cx="5724360" cy="14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lang="ru-RU" sz="1800" spc="-1" strike="noStrike">
                <a:solidFill>
                  <a:srgbClr val="2e75b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Начальник Управления интегрированных информационных систем государственных финансов Федерального казначейства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ru-RU" sz="1800" spc="-1" strike="noStrike">
                <a:solidFill>
                  <a:srgbClr val="2e75b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Н.В. Гвоздева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4"/>
          <p:cNvSpPr/>
          <p:nvPr/>
        </p:nvSpPr>
        <p:spPr>
          <a:xfrm>
            <a:off x="1736280" y="5724360"/>
            <a:ext cx="17370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2e75b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 апреля 2016 г.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C45E53F-C85E-4BF6-B474-BAA5014C61AE}" type="slidenum">
              <a:rPr lang="ru-RU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7" name="CustomShape 2"/>
          <p:cNvSpPr/>
          <p:nvPr/>
        </p:nvSpPr>
        <p:spPr>
          <a:xfrm>
            <a:off x="4076640" y="200160"/>
            <a:ext cx="7327440" cy="828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ctr">
              <a:lnSpc>
                <a:spcPct val="100000"/>
              </a:lnSpc>
            </a:pPr>
            <a:r>
              <a:rPr lang="ru-RU" sz="2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Способы информационного  взаимодействия Официального сайта ГМУ с официальными сайтами уполномоченных органов</a:t>
            </a:r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CustomShape 3"/>
          <p:cNvSpPr/>
          <p:nvPr/>
        </p:nvSpPr>
        <p:spPr>
          <a:xfrm>
            <a:off x="6743880" y="1998000"/>
            <a:ext cx="609552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-;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-;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-.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CustomShape 4"/>
          <p:cNvSpPr/>
          <p:nvPr/>
        </p:nvSpPr>
        <p:spPr>
          <a:xfrm rot="5400000">
            <a:off x="813960" y="1825200"/>
            <a:ext cx="1602360" cy="1121760"/>
          </a:xfrm>
          <a:prstGeom prst="chevron">
            <a:avLst>
              <a:gd name="adj" fmla="val 50000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19800" rIns="19800" tIns="19800" bIns="19800" anchor="ctr"/>
          <a:p>
            <a:pPr algn="ctr">
              <a:lnSpc>
                <a:spcPct val="90000"/>
              </a:lnSpc>
            </a:pPr>
            <a:r>
              <a:rPr lang="ru-RU" sz="3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5"/>
          <p:cNvSpPr/>
          <p:nvPr/>
        </p:nvSpPr>
        <p:spPr>
          <a:xfrm rot="5400000">
            <a:off x="5933160" y="-2171520"/>
            <a:ext cx="1041480" cy="855504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149400" rIns="13320" tIns="13320" bIns="13320" anchor="ctr"/>
          <a:p>
            <a:pPr lvl="1" marL="228600" indent="-228240">
              <a:lnSpc>
                <a:spcPct val="9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ru-RU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формирование в личных кабинетах уполномоченных органов excel-файлов, доступных для последующего размещения на официальных сайтах уполномоченных органов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6"/>
          <p:cNvSpPr/>
          <p:nvPr/>
        </p:nvSpPr>
        <p:spPr>
          <a:xfrm rot="5400000">
            <a:off x="813960" y="3233880"/>
            <a:ext cx="1602360" cy="1121760"/>
          </a:xfrm>
          <a:prstGeom prst="chevron">
            <a:avLst>
              <a:gd name="adj" fmla="val 50000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19800" rIns="19800" tIns="19800" bIns="19800" anchor="ctr"/>
          <a:p>
            <a:pPr algn="ctr">
              <a:lnSpc>
                <a:spcPct val="90000"/>
              </a:lnSpc>
            </a:pPr>
            <a:r>
              <a:rPr lang="ru-RU" sz="3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7"/>
          <p:cNvSpPr/>
          <p:nvPr/>
        </p:nvSpPr>
        <p:spPr>
          <a:xfrm rot="5400000">
            <a:off x="5933160" y="-762840"/>
            <a:ext cx="1041480" cy="855504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149400" rIns="13320" tIns="13320" bIns="13320" anchor="ctr"/>
          <a:p>
            <a:pPr lvl="1" marL="228600" indent="-228240">
              <a:lnSpc>
                <a:spcPct val="9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ru-RU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обеспечение выгрузки из личных кабинетов уполномоченных органов файлов в xml-формате для последующей загрузки на официальные сайты уполномоченных органов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CustomShape 8"/>
          <p:cNvSpPr/>
          <p:nvPr/>
        </p:nvSpPr>
        <p:spPr>
          <a:xfrm rot="5400000">
            <a:off x="813960" y="4642560"/>
            <a:ext cx="1602360" cy="1121760"/>
          </a:xfrm>
          <a:prstGeom prst="chevron">
            <a:avLst>
              <a:gd name="adj" fmla="val 50000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19800" rIns="19800" tIns="19800" bIns="19800" anchor="ctr"/>
          <a:p>
            <a:pPr algn="ctr">
              <a:lnSpc>
                <a:spcPct val="90000"/>
              </a:lnSpc>
            </a:pPr>
            <a:r>
              <a:rPr lang="ru-RU" sz="3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CustomShape 9"/>
          <p:cNvSpPr/>
          <p:nvPr/>
        </p:nvSpPr>
        <p:spPr>
          <a:xfrm rot="5400000">
            <a:off x="5933160" y="645480"/>
            <a:ext cx="1041480" cy="855504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149400" rIns="13320" tIns="13320" bIns="13320" anchor="ctr"/>
          <a:p>
            <a:pPr lvl="1" marL="228600" indent="-228240">
              <a:lnSpc>
                <a:spcPct val="9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ru-RU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размещение требований к форматам файлов в разделе Документы/Интеграция с внешними системами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5" name="Picture 2" descr=""/>
          <p:cNvPicPr/>
          <p:nvPr/>
        </p:nvPicPr>
        <p:blipFill>
          <a:blip r:embed="rId1"/>
          <a:stretch/>
        </p:blipFill>
        <p:spPr>
          <a:xfrm>
            <a:off x="1231920" y="1996200"/>
            <a:ext cx="812520" cy="797760"/>
          </a:xfrm>
          <a:prstGeom prst="rect">
            <a:avLst/>
          </a:prstGeom>
          <a:ln>
            <a:noFill/>
          </a:ln>
        </p:spPr>
      </p:pic>
      <p:pic>
        <p:nvPicPr>
          <p:cNvPr id="136" name="Picture 3" descr=""/>
          <p:cNvPicPr/>
          <p:nvPr/>
        </p:nvPicPr>
        <p:blipFill>
          <a:blip r:embed="rId2"/>
          <a:stretch/>
        </p:blipFill>
        <p:spPr>
          <a:xfrm>
            <a:off x="1079280" y="3276720"/>
            <a:ext cx="926640" cy="926640"/>
          </a:xfrm>
          <a:prstGeom prst="rect">
            <a:avLst/>
          </a:prstGeom>
          <a:ln>
            <a:noFill/>
          </a:ln>
        </p:spPr>
      </p:pic>
      <p:pic>
        <p:nvPicPr>
          <p:cNvPr id="137" name="Picture 4" descr=""/>
          <p:cNvPicPr/>
          <p:nvPr/>
        </p:nvPicPr>
        <p:blipFill>
          <a:blip r:embed="rId3"/>
          <a:stretch/>
        </p:blipFill>
        <p:spPr>
          <a:xfrm>
            <a:off x="1133280" y="4518000"/>
            <a:ext cx="1009440" cy="1009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4076640" y="200160"/>
            <a:ext cx="7327440" cy="8283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2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Мониторинг регистрации уполномоченных органов и размещения сведений о независимой оценке качества оказания услуг на Официальном сайте ГМУ</a:t>
            </a:r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9" name="TextShape 2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E04424C-B3EC-4ADC-9843-FACF35C5446C}" type="slidenum">
              <a:rPr lang="ru-RU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0" name="CustomShape 3"/>
          <p:cNvSpPr/>
          <p:nvPr/>
        </p:nvSpPr>
        <p:spPr>
          <a:xfrm>
            <a:off x="9200880" y="1278720"/>
            <a:ext cx="2526840" cy="5159880"/>
          </a:xfrm>
          <a:prstGeom prst="up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/>
          </a:gra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algn="ctr" blurRad="63500" rotWithShape="0" sx="102000" sy="102000">
              <a:srgbClr val="000000">
                <a:alpha val="40000"/>
              </a:srgbClr>
            </a:outerShdw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41" name="Table 4"/>
          <p:cNvGraphicFramePr/>
          <p:nvPr/>
        </p:nvGraphicFramePr>
        <p:xfrm>
          <a:off x="736560" y="1316880"/>
          <a:ext cx="9118080" cy="4820760"/>
        </p:xfrm>
        <a:graphic>
          <a:graphicData uri="http://schemas.openxmlformats.org/drawingml/2006/table">
            <a:tbl>
              <a:tblPr/>
              <a:tblGrid>
                <a:gridCol w="4622760"/>
                <a:gridCol w="1398600"/>
                <a:gridCol w="1574640"/>
                <a:gridCol w="1522080"/>
              </a:tblGrid>
              <a:tr h="104400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Наименование показателя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 состоянию на 4.03.2016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По состоянию на 5.04.2016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Рост, 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%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</a:tr>
              <a:tr h="77436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Количество Уполномоченных органов, подавших заявку на регистрацию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3897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7367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190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50472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Количество зарегистрированных Уполномоченных органов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3828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6492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170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35080">
                <a:tc gridSpan="4"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Количество размещенной информации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  <a:tr h="23508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 Уполномоченном органе 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 anchor="b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1062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 anchor="b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3342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314,7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3508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 общественных советах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398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2336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586,9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3508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 операторах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72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925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1284,7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3508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 перечнях организаций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137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791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577,4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3508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Об организациях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1154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8757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758,8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3508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 показателях общих критериев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97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113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116,5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3508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 дополнительных критериях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135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940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696,3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3508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 результатах оценки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42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599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1426,2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50472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О результатах рассмотрения результатов оценки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423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4230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3508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Об иной информации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22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214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972,7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50472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О перечнях организаций, не подлежащих оценке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</a:t>
                      </a:r>
                      <a:endParaRPr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4076640" y="114480"/>
            <a:ext cx="7327440" cy="67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ctr">
              <a:lnSpc>
                <a:spcPct val="100000"/>
              </a:lnSpc>
            </a:pPr>
            <a:r>
              <a:rPr lang="ru-RU" sz="2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Мониторинг обращений в службу технической поддержки</a:t>
            </a:r>
            <a:endParaRPr lang="ru-RU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8458200" y="6165720"/>
            <a:ext cx="27428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CustomShape 3"/>
          <p:cNvSpPr/>
          <p:nvPr/>
        </p:nvSpPr>
        <p:spPr>
          <a:xfrm>
            <a:off x="1841400" y="1117440"/>
            <a:ext cx="8445240" cy="1614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За период </a:t>
            </a: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 4 марта по 4 апреля 2016 года </a:t>
            </a: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 службу технической поддержки поступило </a:t>
            </a:r>
            <a:r>
              <a:rPr b="1" lang="ru-RU" sz="2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580 обращений по вопросам независимой оценки,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из них 298 решены, 200 – в ожидании подтверждения, 82  – решаются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45" name="Диаграмма 9"/>
          <p:cNvGraphicFramePr/>
          <p:nvPr/>
        </p:nvGraphicFramePr>
        <p:xfrm>
          <a:off x="380880" y="2374200"/>
          <a:ext cx="5892480" cy="3791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46" name="Диаграмма 11"/>
          <p:cNvGraphicFramePr/>
          <p:nvPr/>
        </p:nvGraphicFramePr>
        <p:xfrm>
          <a:off x="6064200" y="2569320"/>
          <a:ext cx="5397120" cy="345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855972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EBE4126-579B-45C6-BF4D-A2A6E128CDA5}" type="slidenum">
              <a:rPr lang="ru-RU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4154040" y="168120"/>
            <a:ext cx="7724160" cy="1309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ru-RU" sz="2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2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Проблемные вопросы, возникающие при размещении сведений о независимой оценке качества оказания услуг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на Официальном сайте ГМУ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3"/>
          <p:cNvSpPr/>
          <p:nvPr/>
        </p:nvSpPr>
        <p:spPr>
          <a:xfrm>
            <a:off x="1168560" y="1642320"/>
            <a:ext cx="10235880" cy="52812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794520" rIns="794520" tIns="228960" bIns="99720"/>
          <a:p>
            <a:pPr lvl="1" marL="114480" indent="-114120">
              <a:lnSpc>
                <a:spcPct val="9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Требуются разъяснения Минтруда России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CustomShape 4"/>
          <p:cNvSpPr/>
          <p:nvPr/>
        </p:nvSpPr>
        <p:spPr>
          <a:xfrm>
            <a:off x="1680120" y="1270080"/>
            <a:ext cx="7965000" cy="534240"/>
          </a:xfrm>
          <a:prstGeom prst="roundRect">
            <a:avLst>
              <a:gd name="adj" fmla="val 16667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297000" rIns="270720" tIns="26280" bIns="25920" anchor="ctr"/>
          <a:p>
            <a:pPr>
              <a:lnSpc>
                <a:spcPct val="90000"/>
              </a:lnSpc>
            </a:pPr>
            <a:r>
              <a:rPr b="1" lang="ru-RU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Невозможность размещения информации несколькими уполномоченными органами в одном ППО по одной сфере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CustomShape 5"/>
          <p:cNvSpPr/>
          <p:nvPr/>
        </p:nvSpPr>
        <p:spPr>
          <a:xfrm>
            <a:off x="1168560" y="2685240"/>
            <a:ext cx="10235880" cy="52812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794520" rIns="794520" tIns="228960" bIns="99720"/>
          <a:p>
            <a:pPr lvl="1" marL="114480" indent="-114120">
              <a:lnSpc>
                <a:spcPct val="9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Показатели общих критериев в сфере образования размещены Минобрнауки России 1.04.2016 г.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2" name="CustomShape 6"/>
          <p:cNvSpPr/>
          <p:nvPr/>
        </p:nvSpPr>
        <p:spPr>
          <a:xfrm>
            <a:off x="1680120" y="2230200"/>
            <a:ext cx="8003160" cy="617400"/>
          </a:xfrm>
          <a:prstGeom prst="roundRect">
            <a:avLst>
              <a:gd name="adj" fmla="val 16667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300960" rIns="270720" tIns="30240" bIns="29880" anchor="ctr"/>
          <a:p>
            <a:pPr>
              <a:lnSpc>
                <a:spcPct val="90000"/>
              </a:lnSpc>
            </a:pPr>
            <a:r>
              <a:rPr b="1" lang="ru-RU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Невозможность размещения результатов оценки в сфере образования в связи с неразмещением показателей общих критериев Минобрнауки  России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CustomShape 7"/>
          <p:cNvSpPr/>
          <p:nvPr/>
        </p:nvSpPr>
        <p:spPr>
          <a:xfrm>
            <a:off x="1168560" y="3766320"/>
            <a:ext cx="10235880" cy="52812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794520" rIns="794520" tIns="228960" bIns="99720"/>
          <a:p>
            <a:pPr lvl="1" marL="114480" indent="-114120">
              <a:lnSpc>
                <a:spcPct val="9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Ошибка исправлена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CustomShape 8"/>
          <p:cNvSpPr/>
          <p:nvPr/>
        </p:nvSpPr>
        <p:spPr>
          <a:xfrm>
            <a:off x="1680120" y="3273120"/>
            <a:ext cx="7965000" cy="655200"/>
          </a:xfrm>
          <a:prstGeom prst="roundRect">
            <a:avLst>
              <a:gd name="adj" fmla="val 16667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302760" rIns="270720" tIns="32040" bIns="32040" anchor="ctr"/>
          <a:p>
            <a:pPr>
              <a:lnSpc>
                <a:spcPct val="90000"/>
              </a:lnSpc>
            </a:pPr>
            <a:r>
              <a:rPr b="1" lang="ru-RU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Некорректное отображение интегральных значений показателей, возникающее при загрузке информации из Excel-файла (шаблона)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CustomShape 9"/>
          <p:cNvSpPr/>
          <p:nvPr/>
        </p:nvSpPr>
        <p:spPr>
          <a:xfrm>
            <a:off x="1168560" y="4773600"/>
            <a:ext cx="10235880" cy="52812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794520" rIns="794520" tIns="228960" bIns="99720"/>
          <a:p>
            <a:pPr lvl="1" marL="114480" indent="-114120">
              <a:lnSpc>
                <a:spcPct val="9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Ошибка исправлена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CustomShape 10"/>
          <p:cNvSpPr/>
          <p:nvPr/>
        </p:nvSpPr>
        <p:spPr>
          <a:xfrm>
            <a:off x="1680120" y="4354200"/>
            <a:ext cx="7965000" cy="581400"/>
          </a:xfrm>
          <a:prstGeom prst="roundRect">
            <a:avLst>
              <a:gd name="adj" fmla="val 16667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299160" rIns="270720" tIns="28440" bIns="28440" anchor="ctr"/>
          <a:p>
            <a:pPr>
              <a:lnSpc>
                <a:spcPct val="90000"/>
              </a:lnSpc>
            </a:pPr>
            <a:r>
              <a:rPr b="1" lang="ru-RU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Невозможность указания сведений об операторе, информация о котором размещена другим уполномоченным лицом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CustomShape 11"/>
          <p:cNvSpPr/>
          <p:nvPr/>
        </p:nvSpPr>
        <p:spPr>
          <a:xfrm>
            <a:off x="1168560" y="5523840"/>
            <a:ext cx="10235880" cy="528120"/>
          </a:xfrm>
          <a:prstGeom prst="rect">
            <a:avLst/>
          </a:prstGeom>
          <a:solidFill>
            <a:schemeClr val="lt1">
              <a:alpha val="90000"/>
              <a:hueOff val="0"/>
              <a:satOff val="0"/>
              <a:lumOff val="0"/>
              <a:alphaOff val="0"/>
            </a:schemeClr>
          </a:solidFill>
          <a:ln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794520" rIns="794520" tIns="228960" bIns="99720"/>
          <a:p>
            <a:pPr lvl="1" marL="114480" indent="-114120">
              <a:lnSpc>
                <a:spcPct val="9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Будет уточнен порядок подсчета интегральных значений показателей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CustomShape 12"/>
          <p:cNvSpPr/>
          <p:nvPr/>
        </p:nvSpPr>
        <p:spPr>
          <a:xfrm>
            <a:off x="1680120" y="5361480"/>
            <a:ext cx="7914240" cy="324360"/>
          </a:xfrm>
          <a:prstGeom prst="roundRect">
            <a:avLst>
              <a:gd name="adj" fmla="val 16667"/>
            </a:avLst>
          </a:prstGeom>
          <a:solidFill>
            <a:schemeClr val="accent1">
              <a:hueOff val="0"/>
              <a:satOff val="0"/>
              <a:lumOff val="0"/>
              <a:alphaOff val="0"/>
            </a:schemeClr>
          </a:solidFill>
          <a:ln>
            <a:solidFill>
              <a:schemeClr val="lt1">
                <a:hueOff val="0"/>
                <a:satOff val="0"/>
                <a:lumOff val="0"/>
                <a:alphaOff val="0"/>
              </a:schemeClr>
            </a:solidFill>
          </a:ln>
        </p:spPr>
        <p:style>
          <a:lnRef idx="2"/>
          <a:fillRef idx="0"/>
          <a:effectRef idx="0"/>
          <a:fontRef idx="minor"/>
        </p:style>
        <p:txBody>
          <a:bodyPr lIns="286560" rIns="270720" tIns="15840" bIns="15840" anchor="ctr"/>
          <a:p>
            <a:pPr>
              <a:lnSpc>
                <a:spcPct val="90000"/>
              </a:lnSpc>
            </a:pPr>
            <a:r>
              <a:rPr b="1" lang="ru-RU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Некорректный подсчет интегральных значений показателей на сайте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1"/>
          <p:cNvSpPr txBox="1"/>
          <p:nvPr/>
        </p:nvSpPr>
        <p:spPr>
          <a:xfrm>
            <a:off x="919404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D9CC571-BDB8-46A7-9BC4-E59FCB6FD89F}" type="slidenum">
              <a:rPr lang="ru-RU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4154040" y="295200"/>
            <a:ext cx="772416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ru-RU" sz="2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ru-RU" sz="2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Поддержка пользователей сайта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CustomShape 3"/>
          <p:cNvSpPr/>
          <p:nvPr/>
        </p:nvSpPr>
        <p:spPr>
          <a:xfrm>
            <a:off x="1201680" y="4819320"/>
            <a:ext cx="10436040" cy="730800"/>
          </a:xfrm>
          <a:custGeom>
            <a:avLst/>
            <a:gdLst/>
            <a:ahLst/>
            <a:rect l="l" t="t" r="r" b="b"/>
            <a:pathLst>
              <a:path w="5689348" h="1008846">
                <a:moveTo>
                  <a:pt x="0" y="100885"/>
                </a:moveTo>
                <a:cubicBezTo>
                  <a:pt x="0" y="45168"/>
                  <a:pt x="45168" y="0"/>
                  <a:pt x="100885" y="0"/>
                </a:cubicBezTo>
                <a:lnTo>
                  <a:pt x="5588463" y="0"/>
                </a:lnTo>
                <a:cubicBezTo>
                  <a:pt x="5644180" y="0"/>
                  <a:pt x="5689348" y="45168"/>
                  <a:pt x="5689348" y="100885"/>
                </a:cubicBezTo>
                <a:lnTo>
                  <a:pt x="5689348" y="907961"/>
                </a:lnTo>
                <a:cubicBezTo>
                  <a:pt x="5689348" y="963678"/>
                  <a:pt x="5644180" y="1008846"/>
                  <a:pt x="5588463" y="1008846"/>
                </a:cubicBezTo>
                <a:lnTo>
                  <a:pt x="100885" y="1008846"/>
                </a:lnTo>
                <a:cubicBezTo>
                  <a:pt x="45168" y="1008846"/>
                  <a:pt x="0" y="963678"/>
                  <a:pt x="0" y="907961"/>
                </a:cubicBezTo>
                <a:lnTo>
                  <a:pt x="0" y="100885"/>
                </a:lnTo>
                <a:close/>
              </a:path>
            </a:pathLst>
          </a:custGeom>
          <a:gradFill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/>
          </a:gradFill>
          <a:ln w="9360">
            <a:solidFill>
              <a:srgbClr val="4a7ebb"/>
            </a:solidFill>
            <a:miter/>
          </a:ln>
          <a:effectLst>
            <a:outerShdw blurRad="40000" dir="5400000" dist="20000" rotWithShape="0">
              <a:srgbClr val="80808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63720" rIns="1102320" tIns="63720" bIns="63720" anchor="ctr"/>
          <a:p>
            <a:pPr algn="just">
              <a:lnSpc>
                <a:spcPct val="90000"/>
              </a:lnSpc>
            </a:pP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Организация технического сопровождения уполномоченных органов (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телефон  8-800-555-12-42; (499) 709-0-555,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9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электронная почта </a:t>
            </a:r>
            <a:r>
              <a:rPr b="1" lang="ru-RU" sz="1200" spc="-1" strike="noStrike" u="sng">
                <a:solidFill>
                  <a:srgbClr val="0563c1"/>
                </a:solidFill>
                <a:uFill>
                  <a:solidFill>
                    <a:srgbClr val="ffffff"/>
                  </a:solidFill>
                </a:uFill>
                <a:latin typeface="Georgia"/>
                <a:hlinkClick r:id="rId1"/>
              </a:rPr>
              <a:t>helpdesk@bus.gov.ru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; страница сайта </a:t>
            </a:r>
            <a:r>
              <a:rPr b="1" lang="ru-RU" sz="1200" spc="-1" strike="noStrike" u="sng">
                <a:solidFill>
                  <a:srgbClr val="0563c1"/>
                </a:solidFill>
                <a:uFill>
                  <a:solidFill>
                    <a:srgbClr val="ffffff"/>
                  </a:solidFill>
                </a:uFill>
                <a:latin typeface="Georgia"/>
                <a:hlinkClick r:id="rId2"/>
              </a:rPr>
              <a:t>http://bus.gov.ru/pub/support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</a:t>
            </a: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)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4"/>
          <p:cNvSpPr/>
          <p:nvPr/>
        </p:nvSpPr>
        <p:spPr>
          <a:xfrm>
            <a:off x="1201680" y="1472400"/>
            <a:ext cx="10436040" cy="999720"/>
          </a:xfrm>
          <a:custGeom>
            <a:avLst/>
            <a:gdLst/>
            <a:ahLst/>
            <a:rect l="l" t="t" r="r" b="b"/>
            <a:pathLst>
              <a:path w="5689348" h="1008846">
                <a:moveTo>
                  <a:pt x="0" y="100885"/>
                </a:moveTo>
                <a:cubicBezTo>
                  <a:pt x="0" y="45168"/>
                  <a:pt x="45168" y="0"/>
                  <a:pt x="100885" y="0"/>
                </a:cubicBezTo>
                <a:lnTo>
                  <a:pt x="5588463" y="0"/>
                </a:lnTo>
                <a:cubicBezTo>
                  <a:pt x="5644180" y="0"/>
                  <a:pt x="5689348" y="45168"/>
                  <a:pt x="5689348" y="100885"/>
                </a:cubicBezTo>
                <a:lnTo>
                  <a:pt x="5689348" y="907961"/>
                </a:lnTo>
                <a:cubicBezTo>
                  <a:pt x="5689348" y="963678"/>
                  <a:pt x="5644180" y="1008846"/>
                  <a:pt x="5588463" y="1008846"/>
                </a:cubicBezTo>
                <a:lnTo>
                  <a:pt x="100885" y="1008846"/>
                </a:lnTo>
                <a:cubicBezTo>
                  <a:pt x="45168" y="1008846"/>
                  <a:pt x="0" y="963678"/>
                  <a:pt x="0" y="907961"/>
                </a:cubicBezTo>
                <a:lnTo>
                  <a:pt x="0" y="100885"/>
                </a:lnTo>
                <a:close/>
              </a:path>
            </a:pathLst>
          </a:custGeom>
          <a:gradFill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/>
          </a:gradFill>
          <a:ln w="9360">
            <a:solidFill>
              <a:srgbClr val="4a7ebb"/>
            </a:solidFill>
            <a:miter/>
          </a:ln>
          <a:effectLst>
            <a:outerShdw blurRad="40000" dir="5400000" dist="20000" rotWithShape="0">
              <a:srgbClr val="80808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63720" rIns="1102320" tIns="63720" bIns="63720" anchor="ctr"/>
          <a:p>
            <a:pPr algn="just">
              <a:lnSpc>
                <a:spcPct val="9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Письмо Федерального казначейства  от 1.10.2015 г. № 07-04-05/13-654 </a:t>
            </a: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территориальные органы Федерального казначейства о порядке регистрации уполномоченных органов в части получения и использования сертификата ключа проверки электронной подписи, регистрации уполномоченных органов на официальном сайте для размещения информации о государственных и муниципальных учреждениях в информационно-телекоммуникационной сети «Интернет» 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CustomShape 5"/>
          <p:cNvSpPr/>
          <p:nvPr/>
        </p:nvSpPr>
        <p:spPr>
          <a:xfrm>
            <a:off x="1201680" y="2590200"/>
            <a:ext cx="10436040" cy="710280"/>
          </a:xfrm>
          <a:custGeom>
            <a:avLst/>
            <a:gdLst/>
            <a:ahLst/>
            <a:rect l="l" t="t" r="r" b="b"/>
            <a:pathLst>
              <a:path w="5833323" h="971385">
                <a:moveTo>
                  <a:pt x="0" y="97139"/>
                </a:moveTo>
                <a:cubicBezTo>
                  <a:pt x="0" y="43491"/>
                  <a:pt x="43491" y="0"/>
                  <a:pt x="97139" y="0"/>
                </a:cubicBezTo>
                <a:lnTo>
                  <a:pt x="5736185" y="0"/>
                </a:lnTo>
                <a:cubicBezTo>
                  <a:pt x="5789833" y="0"/>
                  <a:pt x="5833324" y="43491"/>
                  <a:pt x="5833324" y="97139"/>
                </a:cubicBezTo>
                <a:cubicBezTo>
                  <a:pt x="5833324" y="356175"/>
                  <a:pt x="5833323" y="615211"/>
                  <a:pt x="5833323" y="874247"/>
                </a:cubicBezTo>
                <a:cubicBezTo>
                  <a:pt x="5833323" y="927895"/>
                  <a:pt x="5789832" y="971386"/>
                  <a:pt x="5736184" y="971386"/>
                </a:cubicBezTo>
                <a:lnTo>
                  <a:pt x="97139" y="971385"/>
                </a:lnTo>
                <a:cubicBezTo>
                  <a:pt x="43491" y="971385"/>
                  <a:pt x="0" y="927894"/>
                  <a:pt x="0" y="874246"/>
                </a:cubicBezTo>
                <a:lnTo>
                  <a:pt x="0" y="97139"/>
                </a:lnTo>
                <a:close/>
              </a:path>
            </a:pathLst>
          </a:custGeom>
          <a:gradFill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/>
          </a:gradFill>
          <a:ln w="9360">
            <a:solidFill>
              <a:srgbClr val="4a7ebb"/>
            </a:solidFill>
            <a:miter/>
          </a:ln>
          <a:effectLst>
            <a:outerShdw blurRad="40000" dir="5400000" dist="20000" rotWithShape="0">
              <a:srgbClr val="80808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74160" rIns="1266840" tIns="74160" bIns="74160" anchor="ctr"/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Регламент Удостоверяющего центра </a:t>
            </a: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Федерального казначейства, утвержденный приказом Федерального казначейства  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от 31 июля 2015 г. № 197 (при получении ЭЦП в Федеральном казначействе)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CustomShape 6"/>
          <p:cNvSpPr/>
          <p:nvPr/>
        </p:nvSpPr>
        <p:spPr>
          <a:xfrm>
            <a:off x="10054080" y="2164680"/>
            <a:ext cx="835920" cy="615600"/>
          </a:xfrm>
          <a:custGeom>
            <a:avLst/>
            <a:gdLst/>
            <a:ahLst/>
            <a:rect l="l" t="t" r="r" b="b"/>
            <a:pathLst>
              <a:path w="882238" h="882238">
                <a:moveTo>
                  <a:pt x="0" y="485231"/>
                </a:moveTo>
                <a:lnTo>
                  <a:pt x="198504" y="485231"/>
                </a:lnTo>
                <a:lnTo>
                  <a:pt x="198504" y="0"/>
                </a:lnTo>
                <a:lnTo>
                  <a:pt x="683734" y="0"/>
                </a:lnTo>
                <a:lnTo>
                  <a:pt x="683734" y="485231"/>
                </a:lnTo>
                <a:lnTo>
                  <a:pt x="882238" y="485231"/>
                </a:lnTo>
                <a:lnTo>
                  <a:pt x="441119" y="882238"/>
                </a:lnTo>
                <a:lnTo>
                  <a:pt x="0" y="485231"/>
                </a:lnTo>
                <a:close/>
              </a:path>
            </a:pathLst>
          </a:custGeom>
          <a:solidFill>
            <a:srgbClr val="4f4f4f">
              <a:alpha val="90000"/>
            </a:srgbClr>
          </a:solidFill>
          <a:ln>
            <a:noFill/>
          </a:ln>
        </p:spPr>
        <p:style>
          <a:lnRef idx="2"/>
          <a:fillRef idx="0"/>
          <a:effectRef idx="0"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165" name="CustomShape 7"/>
          <p:cNvSpPr/>
          <p:nvPr/>
        </p:nvSpPr>
        <p:spPr>
          <a:xfrm>
            <a:off x="1201680" y="4196880"/>
            <a:ext cx="10436040" cy="511920"/>
          </a:xfrm>
          <a:custGeom>
            <a:avLst/>
            <a:gdLst/>
            <a:ahLst/>
            <a:rect l="l" t="t" r="r" b="b"/>
            <a:pathLst>
              <a:path w="5833323" h="971385">
                <a:moveTo>
                  <a:pt x="0" y="97139"/>
                </a:moveTo>
                <a:cubicBezTo>
                  <a:pt x="0" y="43491"/>
                  <a:pt x="43491" y="0"/>
                  <a:pt x="97139" y="0"/>
                </a:cubicBezTo>
                <a:lnTo>
                  <a:pt x="5736185" y="0"/>
                </a:lnTo>
                <a:cubicBezTo>
                  <a:pt x="5789833" y="0"/>
                  <a:pt x="5833324" y="43491"/>
                  <a:pt x="5833324" y="97139"/>
                </a:cubicBezTo>
                <a:cubicBezTo>
                  <a:pt x="5833324" y="356175"/>
                  <a:pt x="5833323" y="615211"/>
                  <a:pt x="5833323" y="874247"/>
                </a:cubicBezTo>
                <a:cubicBezTo>
                  <a:pt x="5833323" y="927895"/>
                  <a:pt x="5789832" y="971386"/>
                  <a:pt x="5736184" y="971386"/>
                </a:cubicBezTo>
                <a:lnTo>
                  <a:pt x="97139" y="971385"/>
                </a:lnTo>
                <a:cubicBezTo>
                  <a:pt x="43491" y="971385"/>
                  <a:pt x="0" y="927894"/>
                  <a:pt x="0" y="874246"/>
                </a:cubicBezTo>
                <a:lnTo>
                  <a:pt x="0" y="97139"/>
                </a:lnTo>
                <a:close/>
              </a:path>
            </a:pathLst>
          </a:custGeom>
          <a:gradFill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/>
          </a:gradFill>
          <a:ln w="9360">
            <a:solidFill>
              <a:srgbClr val="4a7ebb"/>
            </a:solidFill>
            <a:miter/>
          </a:ln>
          <a:effectLst>
            <a:outerShdw blurRad="40000" dir="5400000" dist="20000" rotWithShape="0">
              <a:srgbClr val="80808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74160" rIns="1266840" tIns="74160" bIns="74160" anchor="ctr"/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Обучающие ролики </a:t>
            </a: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размещены на 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странице</a:t>
            </a: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Документы официального сайта ГМУ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8"/>
          <p:cNvSpPr/>
          <p:nvPr/>
        </p:nvSpPr>
        <p:spPr>
          <a:xfrm>
            <a:off x="10063440" y="4444920"/>
            <a:ext cx="835920" cy="614160"/>
          </a:xfrm>
          <a:custGeom>
            <a:avLst/>
            <a:gdLst/>
            <a:ahLst/>
            <a:rect l="l" t="t" r="r" b="b"/>
            <a:pathLst>
              <a:path w="882238" h="882238">
                <a:moveTo>
                  <a:pt x="0" y="485231"/>
                </a:moveTo>
                <a:lnTo>
                  <a:pt x="198504" y="485231"/>
                </a:lnTo>
                <a:lnTo>
                  <a:pt x="198504" y="0"/>
                </a:lnTo>
                <a:lnTo>
                  <a:pt x="683734" y="0"/>
                </a:lnTo>
                <a:lnTo>
                  <a:pt x="683734" y="485231"/>
                </a:lnTo>
                <a:lnTo>
                  <a:pt x="882238" y="485231"/>
                </a:lnTo>
                <a:lnTo>
                  <a:pt x="441119" y="882238"/>
                </a:lnTo>
                <a:lnTo>
                  <a:pt x="0" y="485231"/>
                </a:lnTo>
                <a:close/>
              </a:path>
            </a:pathLst>
          </a:custGeom>
          <a:solidFill>
            <a:srgbClr val="4f4f4f">
              <a:alpha val="90000"/>
            </a:srgbClr>
          </a:solidFill>
          <a:ln>
            <a:noFill/>
          </a:ln>
        </p:spPr>
        <p:style>
          <a:lnRef idx="2"/>
          <a:fillRef idx="0"/>
          <a:effectRef idx="0"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167" name="CustomShape 9"/>
          <p:cNvSpPr/>
          <p:nvPr/>
        </p:nvSpPr>
        <p:spPr>
          <a:xfrm>
            <a:off x="1201680" y="3380400"/>
            <a:ext cx="10436040" cy="710280"/>
          </a:xfrm>
          <a:custGeom>
            <a:avLst/>
            <a:gdLst/>
            <a:ahLst/>
            <a:rect l="l" t="t" r="r" b="b"/>
            <a:pathLst>
              <a:path w="5833323" h="971385">
                <a:moveTo>
                  <a:pt x="0" y="97139"/>
                </a:moveTo>
                <a:cubicBezTo>
                  <a:pt x="0" y="43491"/>
                  <a:pt x="43491" y="0"/>
                  <a:pt x="97139" y="0"/>
                </a:cubicBezTo>
                <a:lnTo>
                  <a:pt x="5736185" y="0"/>
                </a:lnTo>
                <a:cubicBezTo>
                  <a:pt x="5789833" y="0"/>
                  <a:pt x="5833324" y="43491"/>
                  <a:pt x="5833324" y="97139"/>
                </a:cubicBezTo>
                <a:cubicBezTo>
                  <a:pt x="5833324" y="356175"/>
                  <a:pt x="5833323" y="615211"/>
                  <a:pt x="5833323" y="874247"/>
                </a:cubicBezTo>
                <a:cubicBezTo>
                  <a:pt x="5833323" y="927895"/>
                  <a:pt x="5789832" y="971386"/>
                  <a:pt x="5736184" y="971386"/>
                </a:cubicBezTo>
                <a:lnTo>
                  <a:pt x="97139" y="971385"/>
                </a:lnTo>
                <a:cubicBezTo>
                  <a:pt x="43491" y="971385"/>
                  <a:pt x="0" y="927894"/>
                  <a:pt x="0" y="874246"/>
                </a:cubicBezTo>
                <a:lnTo>
                  <a:pt x="0" y="97139"/>
                </a:lnTo>
                <a:close/>
              </a:path>
            </a:pathLst>
          </a:custGeom>
          <a:gradFill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/>
          </a:gradFill>
          <a:ln w="9360">
            <a:solidFill>
              <a:srgbClr val="4a7ebb"/>
            </a:solidFill>
            <a:miter/>
          </a:ln>
          <a:effectLst>
            <a:outerShdw blurRad="40000" dir="5400000" dist="20000" rotWithShape="0">
              <a:srgbClr val="80808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74160" rIns="1266840" tIns="74160" bIns="74160" anchor="ctr"/>
          <a:p>
            <a:pPr>
              <a:lnSpc>
                <a:spcPct val="100000"/>
              </a:lnSpc>
            </a:pP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Документация</a:t>
            </a: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 по размещению сведений о результатах независимой оценки качества оказания услуг размещены </a:t>
            </a:r>
            <a:r>
              <a:rPr b="1"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eorgia"/>
              </a:rPr>
              <a:t>в разделе Независимая оценка Официального сайта ГМУ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CustomShape 10"/>
          <p:cNvSpPr/>
          <p:nvPr/>
        </p:nvSpPr>
        <p:spPr>
          <a:xfrm>
            <a:off x="10054080" y="2993760"/>
            <a:ext cx="835920" cy="614160"/>
          </a:xfrm>
          <a:custGeom>
            <a:avLst/>
            <a:gdLst/>
            <a:ahLst/>
            <a:rect l="l" t="t" r="r" b="b"/>
            <a:pathLst>
              <a:path w="882238" h="882238">
                <a:moveTo>
                  <a:pt x="0" y="485231"/>
                </a:moveTo>
                <a:lnTo>
                  <a:pt x="198504" y="485231"/>
                </a:lnTo>
                <a:lnTo>
                  <a:pt x="198504" y="0"/>
                </a:lnTo>
                <a:lnTo>
                  <a:pt x="683734" y="0"/>
                </a:lnTo>
                <a:lnTo>
                  <a:pt x="683734" y="485231"/>
                </a:lnTo>
                <a:lnTo>
                  <a:pt x="882238" y="485231"/>
                </a:lnTo>
                <a:lnTo>
                  <a:pt x="441119" y="882238"/>
                </a:lnTo>
                <a:lnTo>
                  <a:pt x="0" y="485231"/>
                </a:lnTo>
                <a:close/>
              </a:path>
            </a:pathLst>
          </a:custGeom>
          <a:solidFill>
            <a:srgbClr val="4f4f4f">
              <a:alpha val="90000"/>
            </a:srgbClr>
          </a:solidFill>
          <a:ln>
            <a:noFill/>
          </a:ln>
        </p:spPr>
        <p:style>
          <a:lnRef idx="2"/>
          <a:fillRef idx="0"/>
          <a:effectRef idx="0"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169" name="CustomShape 11"/>
          <p:cNvSpPr/>
          <p:nvPr/>
        </p:nvSpPr>
        <p:spPr>
          <a:xfrm>
            <a:off x="10072080" y="3735720"/>
            <a:ext cx="835920" cy="614160"/>
          </a:xfrm>
          <a:custGeom>
            <a:avLst/>
            <a:gdLst/>
            <a:ahLst/>
            <a:rect l="l" t="t" r="r" b="b"/>
            <a:pathLst>
              <a:path w="882238" h="882238">
                <a:moveTo>
                  <a:pt x="0" y="485231"/>
                </a:moveTo>
                <a:lnTo>
                  <a:pt x="198504" y="485231"/>
                </a:lnTo>
                <a:lnTo>
                  <a:pt x="198504" y="0"/>
                </a:lnTo>
                <a:lnTo>
                  <a:pt x="683734" y="0"/>
                </a:lnTo>
                <a:lnTo>
                  <a:pt x="683734" y="485231"/>
                </a:lnTo>
                <a:lnTo>
                  <a:pt x="882238" y="485231"/>
                </a:lnTo>
                <a:lnTo>
                  <a:pt x="441119" y="882238"/>
                </a:lnTo>
                <a:lnTo>
                  <a:pt x="0" y="485231"/>
                </a:lnTo>
                <a:close/>
              </a:path>
            </a:pathLst>
          </a:custGeom>
          <a:solidFill>
            <a:srgbClr val="4f4f4f">
              <a:alpha val="90000"/>
            </a:srgbClr>
          </a:solidFill>
          <a:ln>
            <a:noFill/>
          </a:ln>
        </p:spPr>
        <p:style>
          <a:lnRef idx="2"/>
          <a:fillRef idx="0"/>
          <a:effectRef idx="0"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/>
        </p:style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1" name="CustomShape 2"/>
          <p:cNvSpPr/>
          <p:nvPr/>
        </p:nvSpPr>
        <p:spPr>
          <a:xfrm>
            <a:off x="2066400" y="2277000"/>
            <a:ext cx="8160480" cy="100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6000" spc="-1" strike="noStrike">
                <a:solidFill>
                  <a:srgbClr val="3a5274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www.roskazna.ru</a:t>
            </a:r>
            <a:endParaRPr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16485</TotalTime>
  <Application>LibreOffice/5.0.5.2$Linux_X86_64 LibreOffice_project/00m0$Build-2</Application>
  <Paragraphs>111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2015-03-03T16:27:21Z</dcterms:created>
  <dc:creator>Mazur Nataliya</dc:creator>
  <dc:language>ru-RU</dc:language>
  <cp:lastModifiedBy>МИТРОФАНОВА ОЛЬГА СЕРГЕЕВНА</cp:lastModifiedBy>
  <cp:lastPrinted>2016-04-05T17:46:54Z</cp:lastPrinted>
  <dcterms:modified xsi:type="dcterms:W3CDTF">2016-04-05T19:49:23Z</dcterms:modified>
  <cp:revision>404</cp:revision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</vt:i4>
  </property>
</Properties>
</file>